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58"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D56F4E-D890-4D42-8C48-7E19799D5476}"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9E8FB-D5AA-4F42-ADF7-E4AEBAD4F61B}" type="slidenum">
              <a:rPr lang="en-US" smtClean="0"/>
              <a:t>‹#›</a:t>
            </a:fld>
            <a:endParaRPr lang="en-US"/>
          </a:p>
        </p:txBody>
      </p:sp>
    </p:spTree>
    <p:extLst>
      <p:ext uri="{BB962C8B-B14F-4D97-AF65-F5344CB8AC3E}">
        <p14:creationId xmlns:p14="http://schemas.microsoft.com/office/powerpoint/2010/main" val="3789992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56F4E-D890-4D42-8C48-7E19799D5476}"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9E8FB-D5AA-4F42-ADF7-E4AEBAD4F61B}" type="slidenum">
              <a:rPr lang="en-US" smtClean="0"/>
              <a:t>‹#›</a:t>
            </a:fld>
            <a:endParaRPr lang="en-US"/>
          </a:p>
        </p:txBody>
      </p:sp>
    </p:spTree>
    <p:extLst>
      <p:ext uri="{BB962C8B-B14F-4D97-AF65-F5344CB8AC3E}">
        <p14:creationId xmlns:p14="http://schemas.microsoft.com/office/powerpoint/2010/main" val="2168094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56F4E-D890-4D42-8C48-7E19799D5476}"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9E8FB-D5AA-4F42-ADF7-E4AEBAD4F61B}" type="slidenum">
              <a:rPr lang="en-US" smtClean="0"/>
              <a:t>‹#›</a:t>
            </a:fld>
            <a:endParaRPr lang="en-US"/>
          </a:p>
        </p:txBody>
      </p:sp>
    </p:spTree>
    <p:extLst>
      <p:ext uri="{BB962C8B-B14F-4D97-AF65-F5344CB8AC3E}">
        <p14:creationId xmlns:p14="http://schemas.microsoft.com/office/powerpoint/2010/main" val="4284513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56F4E-D890-4D42-8C48-7E19799D5476}"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9E8FB-D5AA-4F42-ADF7-E4AEBAD4F61B}" type="slidenum">
              <a:rPr lang="en-US" smtClean="0"/>
              <a:t>‹#›</a:t>
            </a:fld>
            <a:endParaRPr lang="en-US"/>
          </a:p>
        </p:txBody>
      </p:sp>
    </p:spTree>
    <p:extLst>
      <p:ext uri="{BB962C8B-B14F-4D97-AF65-F5344CB8AC3E}">
        <p14:creationId xmlns:p14="http://schemas.microsoft.com/office/powerpoint/2010/main" val="1768941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D56F4E-D890-4D42-8C48-7E19799D5476}"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9E8FB-D5AA-4F42-ADF7-E4AEBAD4F61B}" type="slidenum">
              <a:rPr lang="en-US" smtClean="0"/>
              <a:t>‹#›</a:t>
            </a:fld>
            <a:endParaRPr lang="en-US"/>
          </a:p>
        </p:txBody>
      </p:sp>
    </p:spTree>
    <p:extLst>
      <p:ext uri="{BB962C8B-B14F-4D97-AF65-F5344CB8AC3E}">
        <p14:creationId xmlns:p14="http://schemas.microsoft.com/office/powerpoint/2010/main" val="2951225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D56F4E-D890-4D42-8C48-7E19799D5476}"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9E8FB-D5AA-4F42-ADF7-E4AEBAD4F61B}" type="slidenum">
              <a:rPr lang="en-US" smtClean="0"/>
              <a:t>‹#›</a:t>
            </a:fld>
            <a:endParaRPr lang="en-US"/>
          </a:p>
        </p:txBody>
      </p:sp>
    </p:spTree>
    <p:extLst>
      <p:ext uri="{BB962C8B-B14F-4D97-AF65-F5344CB8AC3E}">
        <p14:creationId xmlns:p14="http://schemas.microsoft.com/office/powerpoint/2010/main" val="3532022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D56F4E-D890-4D42-8C48-7E19799D5476}" type="datetimeFigureOut">
              <a:rPr lang="en-US" smtClean="0"/>
              <a:t>2/19/2014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29E8FB-D5AA-4F42-ADF7-E4AEBAD4F61B}" type="slidenum">
              <a:rPr lang="en-US" smtClean="0"/>
              <a:t>‹#›</a:t>
            </a:fld>
            <a:endParaRPr lang="en-US"/>
          </a:p>
        </p:txBody>
      </p:sp>
    </p:spTree>
    <p:extLst>
      <p:ext uri="{BB962C8B-B14F-4D97-AF65-F5344CB8AC3E}">
        <p14:creationId xmlns:p14="http://schemas.microsoft.com/office/powerpoint/2010/main" val="257453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D56F4E-D890-4D42-8C48-7E19799D5476}" type="datetimeFigureOut">
              <a:rPr lang="en-US" smtClean="0"/>
              <a:t>2/19/2014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29E8FB-D5AA-4F42-ADF7-E4AEBAD4F61B}" type="slidenum">
              <a:rPr lang="en-US" smtClean="0"/>
              <a:t>‹#›</a:t>
            </a:fld>
            <a:endParaRPr lang="en-US"/>
          </a:p>
        </p:txBody>
      </p:sp>
    </p:spTree>
    <p:extLst>
      <p:ext uri="{BB962C8B-B14F-4D97-AF65-F5344CB8AC3E}">
        <p14:creationId xmlns:p14="http://schemas.microsoft.com/office/powerpoint/2010/main" val="3657216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56F4E-D890-4D42-8C48-7E19799D5476}" type="datetimeFigureOut">
              <a:rPr lang="en-US" smtClean="0"/>
              <a:t>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29E8FB-D5AA-4F42-ADF7-E4AEBAD4F61B}" type="slidenum">
              <a:rPr lang="en-US" smtClean="0"/>
              <a:t>‹#›</a:t>
            </a:fld>
            <a:endParaRPr lang="en-US"/>
          </a:p>
        </p:txBody>
      </p:sp>
    </p:spTree>
    <p:extLst>
      <p:ext uri="{BB962C8B-B14F-4D97-AF65-F5344CB8AC3E}">
        <p14:creationId xmlns:p14="http://schemas.microsoft.com/office/powerpoint/2010/main" val="3476743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56F4E-D890-4D42-8C48-7E19799D5476}"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9E8FB-D5AA-4F42-ADF7-E4AEBAD4F61B}" type="slidenum">
              <a:rPr lang="en-US" smtClean="0"/>
              <a:t>‹#›</a:t>
            </a:fld>
            <a:endParaRPr lang="en-US"/>
          </a:p>
        </p:txBody>
      </p:sp>
    </p:spTree>
    <p:extLst>
      <p:ext uri="{BB962C8B-B14F-4D97-AF65-F5344CB8AC3E}">
        <p14:creationId xmlns:p14="http://schemas.microsoft.com/office/powerpoint/2010/main" val="3575862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56F4E-D890-4D42-8C48-7E19799D5476}"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9E8FB-D5AA-4F42-ADF7-E4AEBAD4F61B}" type="slidenum">
              <a:rPr lang="en-US" smtClean="0"/>
              <a:t>‹#›</a:t>
            </a:fld>
            <a:endParaRPr lang="en-US"/>
          </a:p>
        </p:txBody>
      </p:sp>
    </p:spTree>
    <p:extLst>
      <p:ext uri="{BB962C8B-B14F-4D97-AF65-F5344CB8AC3E}">
        <p14:creationId xmlns:p14="http://schemas.microsoft.com/office/powerpoint/2010/main" val="333661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56F4E-D890-4D42-8C48-7E19799D5476}" type="datetimeFigureOut">
              <a:rPr lang="en-US" smtClean="0"/>
              <a:t>2/19/2014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9E8FB-D5AA-4F42-ADF7-E4AEBAD4F61B}" type="slidenum">
              <a:rPr lang="en-US" smtClean="0"/>
              <a:t>‹#›</a:t>
            </a:fld>
            <a:endParaRPr lang="en-US"/>
          </a:p>
        </p:txBody>
      </p:sp>
    </p:spTree>
    <p:extLst>
      <p:ext uri="{BB962C8B-B14F-4D97-AF65-F5344CB8AC3E}">
        <p14:creationId xmlns:p14="http://schemas.microsoft.com/office/powerpoint/2010/main" val="1713213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2590800"/>
          </a:xfrm>
        </p:spPr>
        <p:txBody>
          <a:bodyPr>
            <a:noAutofit/>
          </a:bodyPr>
          <a:lstStyle/>
          <a:p>
            <a:r>
              <a:rPr lang="en-US" dirty="0" smtClean="0">
                <a:latin typeface="Verdana" pitchFamily="34" charset="0"/>
                <a:ea typeface="Verdana" pitchFamily="34" charset="0"/>
                <a:cs typeface="Verdana" pitchFamily="34" charset="0"/>
              </a:rPr>
              <a:t>Evaluation with in Y Mentors Literacy and Healthy Matters Program</a:t>
            </a:r>
            <a:endParaRPr lang="en-US" dirty="0">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a:xfrm>
            <a:off x="1371600" y="4267200"/>
            <a:ext cx="6400800" cy="1752600"/>
          </a:xfrm>
        </p:spPr>
        <p:txBody>
          <a:bodyPr/>
          <a:lstStyle/>
          <a:p>
            <a:r>
              <a:rPr lang="en-US" dirty="0" smtClean="0">
                <a:latin typeface="Verdana" pitchFamily="34" charset="0"/>
                <a:ea typeface="Verdana" pitchFamily="34" charset="0"/>
                <a:cs typeface="Verdana" pitchFamily="34" charset="0"/>
              </a:rPr>
              <a:t>Lianna Sanders </a:t>
            </a:r>
          </a:p>
          <a:p>
            <a:r>
              <a:rPr lang="en-US" dirty="0" smtClean="0">
                <a:latin typeface="Verdana" pitchFamily="34" charset="0"/>
                <a:ea typeface="Verdana" pitchFamily="34" charset="0"/>
                <a:cs typeface="Verdana" pitchFamily="34" charset="0"/>
              </a:rPr>
              <a:t>University YMCA </a:t>
            </a:r>
            <a:endParaRPr lang="en-US" dirty="0">
              <a:latin typeface="Verdana" pitchFamily="34" charset="0"/>
              <a:ea typeface="Verdana" pitchFamily="34" charset="0"/>
              <a:cs typeface="Verdana" pitchFamily="34" charset="0"/>
            </a:endParaRPr>
          </a:p>
        </p:txBody>
      </p:sp>
      <p:pic>
        <p:nvPicPr>
          <p:cNvPr id="6146" name="Picture 2" descr="C:\Users\Lianna.Sanders\Pictures\Blue 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2895600" cy="1091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7156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itchFamily="34" charset="0"/>
                <a:ea typeface="Verdana" pitchFamily="34" charset="0"/>
                <a:cs typeface="Verdana" pitchFamily="34" charset="0"/>
              </a:rPr>
              <a:t>Troubleshooting </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lstStyle/>
          <a:p>
            <a:r>
              <a:rPr lang="en-US" dirty="0" smtClean="0">
                <a:latin typeface="Verdana" pitchFamily="34" charset="0"/>
                <a:ea typeface="Verdana" pitchFamily="34" charset="0"/>
                <a:cs typeface="Verdana" pitchFamily="34" charset="0"/>
              </a:rPr>
              <a:t>Wrong survey</a:t>
            </a:r>
          </a:p>
          <a:p>
            <a:r>
              <a:rPr lang="en-US" dirty="0" smtClean="0">
                <a:latin typeface="Verdana" pitchFamily="34" charset="0"/>
                <a:ea typeface="Verdana" pitchFamily="34" charset="0"/>
                <a:cs typeface="Verdana" pitchFamily="34" charset="0"/>
              </a:rPr>
              <a:t>Collecting demographics</a:t>
            </a:r>
          </a:p>
          <a:p>
            <a:r>
              <a:rPr lang="en-US" dirty="0" smtClean="0">
                <a:latin typeface="Verdana" pitchFamily="34" charset="0"/>
                <a:ea typeface="Verdana" pitchFamily="34" charset="0"/>
                <a:cs typeface="Verdana" pitchFamily="34" charset="0"/>
              </a:rPr>
              <a:t>Copying/ Peer influence </a:t>
            </a:r>
          </a:p>
          <a:p>
            <a:pPr marL="0" indent="0">
              <a:buNone/>
            </a:pPr>
            <a:endParaRPr lang="en-US" dirty="0">
              <a:latin typeface="Verdana" pitchFamily="34" charset="0"/>
              <a:ea typeface="Verdana" pitchFamily="34" charset="0"/>
              <a:cs typeface="Verdana"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015134295"/>
              </p:ext>
            </p:extLst>
          </p:nvPr>
        </p:nvGraphicFramePr>
        <p:xfrm>
          <a:off x="1066800" y="3505200"/>
          <a:ext cx="5321935" cy="2209800"/>
        </p:xfrm>
        <a:graphic>
          <a:graphicData uri="http://schemas.openxmlformats.org/drawingml/2006/table">
            <a:tbl>
              <a:tblPr>
                <a:tableStyleId>{5C22544A-7EE6-4342-B048-85BDC9FD1C3A}</a:tableStyleId>
              </a:tblPr>
              <a:tblGrid>
                <a:gridCol w="2633393"/>
                <a:gridCol w="2688542"/>
              </a:tblGrid>
              <a:tr h="276225">
                <a:tc>
                  <a:txBody>
                    <a:bodyPr/>
                    <a:lstStyle/>
                    <a:p>
                      <a:pPr algn="l" fontAlgn="b"/>
                      <a:r>
                        <a:rPr lang="en-US" sz="1600" u="none" strike="noStrike" dirty="0">
                          <a:effectLst/>
                        </a:rPr>
                        <a:t>Scientist </a:t>
                      </a:r>
                      <a:endParaRPr lang="en-US" sz="1600" b="0" i="0" u="none" strike="noStrike" dirty="0">
                        <a:solidFill>
                          <a:srgbClr val="000000"/>
                        </a:solidFill>
                        <a:effectLst/>
                        <a:latin typeface="Calibri"/>
                      </a:endParaRPr>
                    </a:p>
                  </a:txBody>
                  <a:tcPr marL="13811" marR="13811" marT="13811" marB="0" anchor="b"/>
                </a:tc>
                <a:tc>
                  <a:txBody>
                    <a:bodyPr/>
                    <a:lstStyle/>
                    <a:p>
                      <a:pPr algn="l" fontAlgn="b"/>
                      <a:endParaRPr lang="en-US" sz="1600" b="0" i="0" u="none" strike="noStrike">
                        <a:solidFill>
                          <a:srgbClr val="000000"/>
                        </a:solidFill>
                        <a:effectLst/>
                        <a:latin typeface="Calibri"/>
                      </a:endParaRPr>
                    </a:p>
                  </a:txBody>
                  <a:tcPr marL="13811" marR="13811" marT="13811" marB="0" anchor="b"/>
                </a:tc>
              </a:tr>
              <a:tr h="276225">
                <a:tc>
                  <a:txBody>
                    <a:bodyPr/>
                    <a:lstStyle/>
                    <a:p>
                      <a:pPr algn="l" fontAlgn="b"/>
                      <a:r>
                        <a:rPr lang="en-US" sz="1600" u="none" strike="noStrike">
                          <a:effectLst/>
                        </a:rPr>
                        <a:t>Superman </a:t>
                      </a:r>
                      <a:endParaRPr lang="en-US" sz="1600" b="0" i="0" u="none" strike="noStrike">
                        <a:solidFill>
                          <a:srgbClr val="000000"/>
                        </a:solidFill>
                        <a:effectLst/>
                        <a:latin typeface="Calibri"/>
                      </a:endParaRPr>
                    </a:p>
                  </a:txBody>
                  <a:tcPr marL="13811" marR="13811" marT="13811" marB="0" anchor="b"/>
                </a:tc>
                <a:tc>
                  <a:txBody>
                    <a:bodyPr/>
                    <a:lstStyle/>
                    <a:p>
                      <a:pPr algn="l" fontAlgn="b"/>
                      <a:endParaRPr lang="en-US" sz="1600" b="0" i="0" u="none" strike="noStrike">
                        <a:solidFill>
                          <a:srgbClr val="000000"/>
                        </a:solidFill>
                        <a:effectLst/>
                        <a:latin typeface="Calibri"/>
                      </a:endParaRPr>
                    </a:p>
                  </a:txBody>
                  <a:tcPr marL="13811" marR="13811" marT="13811" marB="0" anchor="b"/>
                </a:tc>
              </a:tr>
              <a:tr h="276225">
                <a:tc>
                  <a:txBody>
                    <a:bodyPr/>
                    <a:lstStyle/>
                    <a:p>
                      <a:pPr algn="l" fontAlgn="b"/>
                      <a:r>
                        <a:rPr lang="en-US" sz="1600" u="none" strike="noStrike">
                          <a:effectLst/>
                        </a:rPr>
                        <a:t>Singer </a:t>
                      </a:r>
                      <a:endParaRPr lang="en-US" sz="1600" b="0" i="0" u="none" strike="noStrike">
                        <a:solidFill>
                          <a:srgbClr val="000000"/>
                        </a:solidFill>
                        <a:effectLst/>
                        <a:latin typeface="Calibri"/>
                      </a:endParaRPr>
                    </a:p>
                  </a:txBody>
                  <a:tcPr marL="13811" marR="13811" marT="13811" marB="0" anchor="b"/>
                </a:tc>
                <a:tc>
                  <a:txBody>
                    <a:bodyPr/>
                    <a:lstStyle/>
                    <a:p>
                      <a:pPr algn="l" fontAlgn="b"/>
                      <a:endParaRPr lang="en-US" sz="1600" b="0" i="0" u="none" strike="noStrike">
                        <a:solidFill>
                          <a:srgbClr val="000000"/>
                        </a:solidFill>
                        <a:effectLst/>
                        <a:latin typeface="Calibri"/>
                      </a:endParaRPr>
                    </a:p>
                  </a:txBody>
                  <a:tcPr marL="13811" marR="13811" marT="13811" marB="0" anchor="b"/>
                </a:tc>
              </a:tr>
              <a:tr h="276225">
                <a:tc>
                  <a:txBody>
                    <a:bodyPr/>
                    <a:lstStyle/>
                    <a:p>
                      <a:pPr algn="l" fontAlgn="b"/>
                      <a:r>
                        <a:rPr lang="en-US" sz="1600" u="none" strike="noStrike">
                          <a:effectLst/>
                        </a:rPr>
                        <a:t>Police Officer </a:t>
                      </a:r>
                      <a:endParaRPr lang="en-US" sz="1600" b="0" i="0" u="none" strike="noStrike">
                        <a:solidFill>
                          <a:srgbClr val="000000"/>
                        </a:solidFill>
                        <a:effectLst/>
                        <a:latin typeface="Calibri"/>
                      </a:endParaRPr>
                    </a:p>
                  </a:txBody>
                  <a:tcPr marL="13811" marR="13811" marT="13811" marB="0" anchor="b"/>
                </a:tc>
                <a:tc>
                  <a:txBody>
                    <a:bodyPr/>
                    <a:lstStyle/>
                    <a:p>
                      <a:pPr algn="l" fontAlgn="b"/>
                      <a:r>
                        <a:rPr lang="en-US" sz="1600" u="none" strike="noStrike">
                          <a:effectLst/>
                        </a:rPr>
                        <a:t>Scribbled all over </a:t>
                      </a:r>
                      <a:endParaRPr lang="en-US" sz="1600" b="0" i="0" u="none" strike="noStrike">
                        <a:solidFill>
                          <a:srgbClr val="000000"/>
                        </a:solidFill>
                        <a:effectLst/>
                        <a:latin typeface="Calibri"/>
                      </a:endParaRPr>
                    </a:p>
                  </a:txBody>
                  <a:tcPr marL="13811" marR="13811" marT="13811" marB="0" anchor="b"/>
                </a:tc>
              </a:tr>
              <a:tr h="276225">
                <a:tc>
                  <a:txBody>
                    <a:bodyPr/>
                    <a:lstStyle/>
                    <a:p>
                      <a:pPr algn="l" fontAlgn="b"/>
                      <a:r>
                        <a:rPr lang="en-US" sz="1600" u="none" strike="noStrike">
                          <a:effectLst/>
                        </a:rPr>
                        <a:t>Police Officer </a:t>
                      </a:r>
                      <a:endParaRPr lang="en-US" sz="1600" b="0" i="0" u="none" strike="noStrike">
                        <a:solidFill>
                          <a:srgbClr val="000000"/>
                        </a:solidFill>
                        <a:effectLst/>
                        <a:latin typeface="Calibri"/>
                      </a:endParaRPr>
                    </a:p>
                  </a:txBody>
                  <a:tcPr marL="13811" marR="13811" marT="13811" marB="0" anchor="b"/>
                </a:tc>
                <a:tc>
                  <a:txBody>
                    <a:bodyPr/>
                    <a:lstStyle/>
                    <a:p>
                      <a:pPr algn="l" fontAlgn="b"/>
                      <a:endParaRPr lang="en-US" sz="1600" b="0" i="0" u="none" strike="noStrike">
                        <a:solidFill>
                          <a:srgbClr val="000000"/>
                        </a:solidFill>
                        <a:effectLst/>
                        <a:latin typeface="Calibri"/>
                      </a:endParaRPr>
                    </a:p>
                  </a:txBody>
                  <a:tcPr marL="13811" marR="13811" marT="13811" marB="0" anchor="b"/>
                </a:tc>
              </a:tr>
              <a:tr h="276225">
                <a:tc>
                  <a:txBody>
                    <a:bodyPr/>
                    <a:lstStyle/>
                    <a:p>
                      <a:pPr algn="l" fontAlgn="b"/>
                      <a:r>
                        <a:rPr lang="en-US" sz="1600" u="none" strike="noStrike">
                          <a:effectLst/>
                        </a:rPr>
                        <a:t>Bus driver </a:t>
                      </a:r>
                      <a:endParaRPr lang="en-US" sz="1600" b="0" i="0" u="none" strike="noStrike">
                        <a:solidFill>
                          <a:srgbClr val="000000"/>
                        </a:solidFill>
                        <a:effectLst/>
                        <a:latin typeface="Calibri"/>
                      </a:endParaRPr>
                    </a:p>
                  </a:txBody>
                  <a:tcPr marL="13811" marR="13811" marT="13811" marB="0" anchor="b"/>
                </a:tc>
                <a:tc>
                  <a:txBody>
                    <a:bodyPr/>
                    <a:lstStyle/>
                    <a:p>
                      <a:pPr algn="l" fontAlgn="b"/>
                      <a:endParaRPr lang="en-US" sz="1600" b="0" i="0" u="none" strike="noStrike">
                        <a:solidFill>
                          <a:srgbClr val="000000"/>
                        </a:solidFill>
                        <a:effectLst/>
                        <a:latin typeface="Calibri"/>
                      </a:endParaRPr>
                    </a:p>
                  </a:txBody>
                  <a:tcPr marL="13811" marR="13811" marT="13811" marB="0" anchor="b"/>
                </a:tc>
              </a:tr>
              <a:tr h="276225">
                <a:tc>
                  <a:txBody>
                    <a:bodyPr/>
                    <a:lstStyle/>
                    <a:p>
                      <a:pPr algn="l" fontAlgn="b"/>
                      <a:r>
                        <a:rPr lang="en-US" sz="1600" u="none" strike="noStrike">
                          <a:effectLst/>
                        </a:rPr>
                        <a:t>Superhero </a:t>
                      </a:r>
                      <a:endParaRPr lang="en-US" sz="1600" b="0" i="0" u="none" strike="noStrike">
                        <a:solidFill>
                          <a:srgbClr val="000000"/>
                        </a:solidFill>
                        <a:effectLst/>
                        <a:latin typeface="Calibri"/>
                      </a:endParaRPr>
                    </a:p>
                  </a:txBody>
                  <a:tcPr marL="13811" marR="13811" marT="13811" marB="0" anchor="b"/>
                </a:tc>
                <a:tc>
                  <a:txBody>
                    <a:bodyPr/>
                    <a:lstStyle/>
                    <a:p>
                      <a:pPr algn="l" fontAlgn="b"/>
                      <a:endParaRPr lang="en-US" sz="1600" b="0" i="0" u="none" strike="noStrike" dirty="0">
                        <a:solidFill>
                          <a:srgbClr val="000000"/>
                        </a:solidFill>
                        <a:effectLst/>
                        <a:latin typeface="Calibri"/>
                      </a:endParaRPr>
                    </a:p>
                  </a:txBody>
                  <a:tcPr marL="13811" marR="13811" marT="13811" marB="0" anchor="b"/>
                </a:tc>
              </a:tr>
              <a:tr h="276225">
                <a:tc>
                  <a:txBody>
                    <a:bodyPr/>
                    <a:lstStyle/>
                    <a:p>
                      <a:pPr algn="l" fontAlgn="b"/>
                      <a:r>
                        <a:rPr lang="en-US" sz="1600" u="none" strike="noStrike">
                          <a:effectLst/>
                        </a:rPr>
                        <a:t>Fireman </a:t>
                      </a:r>
                      <a:endParaRPr lang="en-US" sz="1600" b="0" i="0" u="none" strike="noStrike">
                        <a:solidFill>
                          <a:srgbClr val="000000"/>
                        </a:solidFill>
                        <a:effectLst/>
                        <a:latin typeface="Calibri"/>
                      </a:endParaRPr>
                    </a:p>
                  </a:txBody>
                  <a:tcPr marL="13811" marR="13811" marT="13811" marB="0" anchor="b"/>
                </a:tc>
                <a:tc>
                  <a:txBody>
                    <a:bodyPr/>
                    <a:lstStyle/>
                    <a:p>
                      <a:pPr algn="l" fontAlgn="b"/>
                      <a:endParaRPr lang="en-US" sz="1600" b="0" i="0" u="none" strike="noStrike" dirty="0">
                        <a:solidFill>
                          <a:srgbClr val="000000"/>
                        </a:solidFill>
                        <a:effectLst/>
                        <a:latin typeface="Calibri"/>
                      </a:endParaRPr>
                    </a:p>
                  </a:txBody>
                  <a:tcPr marL="13811" marR="13811" marT="13811" marB="0" anchor="b"/>
                </a:tc>
              </a:tr>
            </a:tbl>
          </a:graphicData>
        </a:graphic>
      </p:graphicFrame>
    </p:spTree>
    <p:extLst>
      <p:ext uri="{BB962C8B-B14F-4D97-AF65-F5344CB8AC3E}">
        <p14:creationId xmlns:p14="http://schemas.microsoft.com/office/powerpoint/2010/main" val="394053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Verdana" pitchFamily="34" charset="0"/>
                <a:ea typeface="Verdana" pitchFamily="34" charset="0"/>
                <a:cs typeface="Verdana" pitchFamily="34" charset="0"/>
              </a:rPr>
              <a:t>Y Mentors Literacy and Healthy Matters</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lstStyle/>
          <a:p>
            <a:r>
              <a:rPr lang="en-US" dirty="0" smtClean="0">
                <a:latin typeface="Verdana" pitchFamily="34" charset="0"/>
                <a:ea typeface="Verdana" pitchFamily="34" charset="0"/>
                <a:cs typeface="Verdana" pitchFamily="34" charset="0"/>
              </a:rPr>
              <a:t>Campus Y</a:t>
            </a:r>
          </a:p>
          <a:p>
            <a:r>
              <a:rPr lang="en-US" dirty="0" smtClean="0">
                <a:latin typeface="Verdana" pitchFamily="34" charset="0"/>
                <a:ea typeface="Verdana" pitchFamily="34" charset="0"/>
                <a:cs typeface="Verdana" pitchFamily="34" charset="0"/>
              </a:rPr>
              <a:t>Partnership with the University of Minnesota, America Reads </a:t>
            </a:r>
          </a:p>
          <a:p>
            <a:r>
              <a:rPr lang="en-US" dirty="0" smtClean="0">
                <a:latin typeface="Verdana" pitchFamily="34" charset="0"/>
                <a:ea typeface="Verdana" pitchFamily="34" charset="0"/>
                <a:cs typeface="Verdana" pitchFamily="34" charset="0"/>
              </a:rPr>
              <a:t>Program began 2012-2013</a:t>
            </a:r>
          </a:p>
          <a:p>
            <a:r>
              <a:rPr lang="en-US" dirty="0" smtClean="0">
                <a:latin typeface="Verdana" pitchFamily="34" charset="0"/>
                <a:ea typeface="Verdana" pitchFamily="34" charset="0"/>
                <a:cs typeface="Verdana" pitchFamily="34" charset="0"/>
              </a:rPr>
              <a:t>Y Tutors and Y Buddies</a:t>
            </a:r>
            <a:endParaRPr lang="en-US"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7316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6019800"/>
          </a:xfrm>
        </p:spPr>
        <p:txBody>
          <a:bodyPr>
            <a:noAutofit/>
          </a:bodyPr>
          <a:lstStyle/>
          <a:p>
            <a:pPr marL="0" indent="0">
              <a:buNone/>
            </a:pPr>
            <a:r>
              <a:rPr lang="en-US" sz="2000" dirty="0" smtClean="0">
                <a:latin typeface="Verdana" pitchFamily="34" charset="0"/>
                <a:ea typeface="Verdana" pitchFamily="34" charset="0"/>
                <a:cs typeface="Verdana" pitchFamily="34" charset="0"/>
              </a:rPr>
              <a:t>The </a:t>
            </a:r>
            <a:r>
              <a:rPr lang="en-US" sz="2000" dirty="0">
                <a:latin typeface="Verdana" pitchFamily="34" charset="0"/>
                <a:ea typeface="Verdana" pitchFamily="34" charset="0"/>
                <a:cs typeface="Verdana" pitchFamily="34" charset="0"/>
              </a:rPr>
              <a:t>Y Mentors Literacy and Healthy Matters program began in fall 2012 and serves young people in after school community sites within the Twin Cities. It is a collaboration between the University of Minnesota America Reads program, Multicultural Center for Academic Excellence Family Literacy Program and the UY. The Y Mentors program has strong connections to its community partners in Minneapolis Public Schools Community Education department, Eastside Neighborhood Services, West Metro Education Partnership and Trinity Lutheran Safe Center. The Y Mentors program provides an opportunity for college students to serve as a positive role models to youth.  As these relationships solidify, Y Mentors engage with their mentees to develop positive attitudes toward reading as well as to build a positive view of the young person’s personal future. Back at the UY, site leaders engage the mentors from their sites in literacy curriculum planning nights, holding discussions about experiences with their mentees and problem solving as well as attend and participate in seminars and trainings. </a:t>
            </a:r>
            <a:r>
              <a:rPr lang="en-US" sz="2000" b="0" dirty="0" smtClean="0">
                <a:effectLst/>
                <a:latin typeface="Verdana" pitchFamily="34" charset="0"/>
                <a:ea typeface="Verdana" pitchFamily="34" charset="0"/>
                <a:cs typeface="Verdana" pitchFamily="34" charset="0"/>
              </a:rPr>
              <a:t/>
            </a:r>
            <a:br>
              <a:rPr lang="en-US" sz="2000" b="0" dirty="0" smtClean="0">
                <a:effectLst/>
                <a:latin typeface="Verdana" pitchFamily="34" charset="0"/>
                <a:ea typeface="Verdana" pitchFamily="34" charset="0"/>
                <a:cs typeface="Verdana" pitchFamily="34" charset="0"/>
              </a:rPr>
            </a:br>
            <a:endParaRPr lang="en-US" sz="2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22217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itchFamily="34" charset="0"/>
                <a:ea typeface="Verdana" pitchFamily="34" charset="0"/>
                <a:cs typeface="Verdana" pitchFamily="34" charset="0"/>
              </a:rPr>
              <a:t>Previous Evaluation </a:t>
            </a:r>
            <a:endParaRPr lang="en-US" dirty="0">
              <a:latin typeface="Verdana" pitchFamily="34" charset="0"/>
              <a:ea typeface="Verdana" pitchFamily="34" charset="0"/>
              <a:cs typeface="Verdana" pitchFamily="34" charset="0"/>
            </a:endParaRPr>
          </a:p>
        </p:txBody>
      </p:sp>
      <p:sp>
        <p:nvSpPr>
          <p:cNvPr id="4" name="Text Placeholder 3"/>
          <p:cNvSpPr>
            <a:spLocks noGrp="1"/>
          </p:cNvSpPr>
          <p:nvPr>
            <p:ph type="body" idx="1"/>
          </p:nvPr>
        </p:nvSpPr>
        <p:spPr>
          <a:xfrm>
            <a:off x="457200" y="1219200"/>
            <a:ext cx="4040188" cy="639762"/>
          </a:xfrm>
        </p:spPr>
        <p:txBody>
          <a:bodyPr/>
          <a:lstStyle/>
          <a:p>
            <a:r>
              <a:rPr lang="en-US" dirty="0" smtClean="0">
                <a:latin typeface="Verdana" pitchFamily="34" charset="0"/>
                <a:ea typeface="Verdana" pitchFamily="34" charset="0"/>
                <a:cs typeface="Verdana" pitchFamily="34" charset="0"/>
              </a:rPr>
              <a:t>Garfield Model	</a:t>
            </a:r>
            <a:endParaRPr lang="en-US" dirty="0">
              <a:latin typeface="Verdana" pitchFamily="34" charset="0"/>
              <a:ea typeface="Verdana" pitchFamily="34" charset="0"/>
              <a:cs typeface="Verdana" pitchFamily="34" charset="0"/>
            </a:endParaRPr>
          </a:p>
        </p:txBody>
      </p:sp>
      <p:sp>
        <p:nvSpPr>
          <p:cNvPr id="5" name="Text Placeholder 4"/>
          <p:cNvSpPr>
            <a:spLocks noGrp="1"/>
          </p:cNvSpPr>
          <p:nvPr>
            <p:ph type="body" sz="quarter" idx="3"/>
          </p:nvPr>
        </p:nvSpPr>
        <p:spPr>
          <a:xfrm>
            <a:off x="4919260" y="4267200"/>
            <a:ext cx="4041775" cy="639762"/>
          </a:xfrm>
        </p:spPr>
        <p:txBody>
          <a:bodyPr/>
          <a:lstStyle/>
          <a:p>
            <a:r>
              <a:rPr lang="en-US" dirty="0" smtClean="0">
                <a:latin typeface="Verdana" pitchFamily="34" charset="0"/>
                <a:ea typeface="Verdana" pitchFamily="34" charset="0"/>
                <a:cs typeface="Verdana" pitchFamily="34" charset="0"/>
              </a:rPr>
              <a:t>Developmental Assets </a:t>
            </a:r>
            <a:endParaRPr lang="en-US" dirty="0">
              <a:latin typeface="Verdana" pitchFamily="34" charset="0"/>
              <a:ea typeface="Verdana" pitchFamily="34" charset="0"/>
              <a:cs typeface="Verdana" pitchFamily="34"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98" t="3141" r="2680" b="34423"/>
          <a:stretch/>
        </p:blipFill>
        <p:spPr bwMode="auto">
          <a:xfrm>
            <a:off x="95534" y="1905000"/>
            <a:ext cx="5076967" cy="2527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5029200"/>
            <a:ext cx="482917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5702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Verdana" pitchFamily="34" charset="0"/>
                <a:ea typeface="Verdana" pitchFamily="34" charset="0"/>
                <a:cs typeface="Verdana" pitchFamily="34" charset="0"/>
              </a:rPr>
              <a:t>Development of Current Evaluation</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lstStyle/>
          <a:p>
            <a:r>
              <a:rPr lang="en-US" dirty="0" smtClean="0">
                <a:latin typeface="Verdana" pitchFamily="34" charset="0"/>
                <a:ea typeface="Verdana" pitchFamily="34" charset="0"/>
                <a:cs typeface="Verdana" pitchFamily="34" charset="0"/>
              </a:rPr>
              <a:t>Carlson Family Foundation</a:t>
            </a:r>
          </a:p>
          <a:p>
            <a:r>
              <a:rPr lang="en-US" dirty="0" smtClean="0">
                <a:latin typeface="Verdana" pitchFamily="34" charset="0"/>
                <a:ea typeface="Verdana" pitchFamily="34" charset="0"/>
                <a:cs typeface="Verdana" pitchFamily="34" charset="0"/>
              </a:rPr>
              <a:t>Rainbow Research</a:t>
            </a:r>
          </a:p>
          <a:p>
            <a:r>
              <a:rPr lang="en-US" dirty="0" smtClean="0">
                <a:latin typeface="Verdana" pitchFamily="34" charset="0"/>
                <a:ea typeface="Verdana" pitchFamily="34" charset="0"/>
                <a:cs typeface="Verdana" pitchFamily="34" charset="0"/>
              </a:rPr>
              <a:t>Test Group </a:t>
            </a:r>
          </a:p>
          <a:p>
            <a:r>
              <a:rPr lang="en-US" dirty="0" smtClean="0">
                <a:latin typeface="Verdana" pitchFamily="34" charset="0"/>
                <a:ea typeface="Verdana" pitchFamily="34" charset="0"/>
                <a:cs typeface="Verdana" pitchFamily="34" charset="0"/>
              </a:rPr>
              <a:t>Age Groups</a:t>
            </a:r>
          </a:p>
          <a:p>
            <a:pPr lvl="1"/>
            <a:r>
              <a:rPr lang="en-US" dirty="0" smtClean="0">
                <a:latin typeface="Verdana" pitchFamily="34" charset="0"/>
                <a:ea typeface="Verdana" pitchFamily="34" charset="0"/>
                <a:cs typeface="Verdana" pitchFamily="34" charset="0"/>
              </a:rPr>
              <a:t>Differences in surveys </a:t>
            </a:r>
          </a:p>
          <a:p>
            <a:pPr lvl="1"/>
            <a:endParaRPr lang="en-US"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1244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itchFamily="34" charset="0"/>
                <a:ea typeface="Verdana" pitchFamily="34" charset="0"/>
                <a:cs typeface="Verdana" pitchFamily="34" charset="0"/>
              </a:rPr>
              <a:t>Final Evaluation </a:t>
            </a:r>
            <a:endParaRPr lang="en-US" dirty="0">
              <a:latin typeface="Verdana" pitchFamily="34" charset="0"/>
              <a:ea typeface="Verdana" pitchFamily="34" charset="0"/>
              <a:cs typeface="Verdana"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295398"/>
            <a:ext cx="5029200" cy="4896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1341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57200"/>
            <a:ext cx="4352925" cy="612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3876" y="457199"/>
            <a:ext cx="4181524" cy="4775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5443" y="5037860"/>
            <a:ext cx="3936678" cy="819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9000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63" y="762000"/>
            <a:ext cx="3500437" cy="5673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2761" y="914400"/>
            <a:ext cx="4267200" cy="174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1461" y="304800"/>
            <a:ext cx="4914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6761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itchFamily="34" charset="0"/>
                <a:ea typeface="Verdana" pitchFamily="34" charset="0"/>
                <a:cs typeface="Verdana" pitchFamily="34" charset="0"/>
              </a:rPr>
              <a:t>Pre- Test Results </a:t>
            </a:r>
            <a:endParaRPr lang="en-US" dirty="0">
              <a:latin typeface="Verdana" pitchFamily="34" charset="0"/>
              <a:ea typeface="Verdana" pitchFamily="34" charset="0"/>
              <a:cs typeface="Verdana"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833757274"/>
              </p:ext>
            </p:extLst>
          </p:nvPr>
        </p:nvGraphicFramePr>
        <p:xfrm>
          <a:off x="381000" y="1371600"/>
          <a:ext cx="8229600" cy="2895596"/>
        </p:xfrm>
        <a:graphic>
          <a:graphicData uri="http://schemas.openxmlformats.org/drawingml/2006/table">
            <a:tbl>
              <a:tblPr>
                <a:tableStyleId>{5C22544A-7EE6-4342-B048-85BDC9FD1C3A}</a:tableStyleId>
              </a:tblPr>
              <a:tblGrid>
                <a:gridCol w="433256"/>
                <a:gridCol w="433256"/>
                <a:gridCol w="433256"/>
                <a:gridCol w="884563"/>
                <a:gridCol w="859742"/>
                <a:gridCol w="866511"/>
                <a:gridCol w="433256"/>
                <a:gridCol w="866511"/>
                <a:gridCol w="839432"/>
                <a:gridCol w="426486"/>
                <a:gridCol w="1320075"/>
                <a:gridCol w="433256"/>
              </a:tblGrid>
              <a:tr h="1371401">
                <a:tc>
                  <a:txBody>
                    <a:bodyPr/>
                    <a:lstStyle/>
                    <a:p>
                      <a:pPr algn="l" fontAlgn="b"/>
                      <a:r>
                        <a:rPr lang="en-US" sz="800" u="none" strike="noStrike">
                          <a:effectLst/>
                        </a:rPr>
                        <a:t>ID                                        [First initial first name, first initial last name, birthdate (mmddyy)]</a:t>
                      </a:r>
                      <a:endParaRPr lang="en-US" sz="800" b="1"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Age</a:t>
                      </a:r>
                      <a:endParaRPr lang="en-US" sz="800" b="1"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Gender</a:t>
                      </a:r>
                      <a:endParaRPr lang="en-US" sz="800" b="1"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Race</a:t>
                      </a:r>
                      <a:endParaRPr lang="en-US" sz="800" b="1"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PreQ1. I look through books outside of school every day.</a:t>
                      </a:r>
                      <a:endParaRPr lang="en-US" sz="800" b="1"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PostQ1. I look through books outside of school everyday. </a:t>
                      </a:r>
                      <a:endParaRPr lang="en-US" sz="800" b="1"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Change in Q1</a:t>
                      </a:r>
                      <a:endParaRPr lang="en-US" sz="800" b="1"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PreQ2. I like going to school. </a:t>
                      </a:r>
                      <a:endParaRPr lang="en-US" sz="800" b="1"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PostQ2. I like going to school. </a:t>
                      </a:r>
                      <a:endParaRPr lang="en-US" sz="800" b="1"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Change in Q2</a:t>
                      </a:r>
                      <a:endParaRPr lang="en-US" sz="800" b="1" i="0" u="none" strike="noStrike">
                        <a:solidFill>
                          <a:srgbClr val="000000"/>
                        </a:solidFill>
                        <a:effectLst/>
                        <a:latin typeface="Calibri"/>
                      </a:endParaRPr>
                    </a:p>
                  </a:txBody>
                  <a:tcPr marL="0" marR="0" marT="0" marB="0" anchor="b"/>
                </a:tc>
                <a:tc gridSpan="2">
                  <a:txBody>
                    <a:bodyPr/>
                    <a:lstStyle/>
                    <a:p>
                      <a:pPr algn="l" fontAlgn="b"/>
                      <a:r>
                        <a:rPr lang="en-US" sz="800" u="none" strike="noStrike">
                          <a:effectLst/>
                        </a:rPr>
                        <a:t>Draw a picture from your favorite story… </a:t>
                      </a:r>
                      <a:endParaRPr lang="en-US" sz="800" b="0" i="0" u="none" strike="noStrike">
                        <a:solidFill>
                          <a:srgbClr val="000000"/>
                        </a:solidFill>
                        <a:effectLst/>
                        <a:latin typeface="Calibri"/>
                      </a:endParaRPr>
                    </a:p>
                  </a:txBody>
                  <a:tcPr marL="0" marR="0" marT="0" marB="0" anchor="b"/>
                </a:tc>
                <a:tc hMerge="1">
                  <a:txBody>
                    <a:bodyPr/>
                    <a:lstStyle/>
                    <a:p>
                      <a:endParaRPr lang="en-US"/>
                    </a:p>
                  </a:txBody>
                  <a:tcPr/>
                </a:tc>
              </a:tr>
              <a:tr h="169355">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r>
              <a:tr h="169355">
                <a:tc>
                  <a:txBody>
                    <a:bodyPr/>
                    <a:lstStyle/>
                    <a:p>
                      <a:pPr algn="l" fontAlgn="b"/>
                      <a:r>
                        <a:rPr lang="en-US" sz="800" u="none" strike="noStrike">
                          <a:effectLst/>
                        </a:rPr>
                        <a:t>MG1</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6</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Female</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Wizard of Oz </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r>
              <a:tr h="169355">
                <a:tc>
                  <a:txBody>
                    <a:bodyPr/>
                    <a:lstStyle/>
                    <a:p>
                      <a:pPr algn="l" fontAlgn="b"/>
                      <a:r>
                        <a:rPr lang="en-US" sz="800" u="none" strike="noStrike">
                          <a:effectLst/>
                        </a:rPr>
                        <a:t>AD1</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6</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Female</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Pidegon and a cookie </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r>
              <a:tr h="169355">
                <a:tc>
                  <a:txBody>
                    <a:bodyPr/>
                    <a:lstStyle/>
                    <a:p>
                      <a:pPr algn="l" fontAlgn="b"/>
                      <a:r>
                        <a:rPr lang="en-US" sz="800" u="none" strike="noStrike">
                          <a:effectLst/>
                        </a:rPr>
                        <a:t>KK1</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6</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Female</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Oz, Great and Powerful </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r>
              <a:tr h="169355">
                <a:tc>
                  <a:txBody>
                    <a:bodyPr/>
                    <a:lstStyle/>
                    <a:p>
                      <a:pPr algn="l" fontAlgn="b"/>
                      <a:r>
                        <a:rPr lang="en-US" sz="800" u="none" strike="noStrike">
                          <a:effectLst/>
                        </a:rPr>
                        <a:t>DS1</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Male </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Nemo </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r>
              <a:tr h="169355">
                <a:tc>
                  <a:txBody>
                    <a:bodyPr/>
                    <a:lstStyle/>
                    <a:p>
                      <a:pPr algn="l" fontAlgn="b"/>
                      <a:r>
                        <a:rPr lang="en-US" sz="800" u="none" strike="noStrike">
                          <a:effectLst/>
                        </a:rPr>
                        <a:t>AM1</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6</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Male </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Junie B Jones </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r>
              <a:tr h="169355">
                <a:tc>
                  <a:txBody>
                    <a:bodyPr/>
                    <a:lstStyle/>
                    <a:p>
                      <a:pPr algn="l" fontAlgn="b"/>
                      <a:r>
                        <a:rPr lang="en-US" sz="800" u="none" strike="noStrike">
                          <a:effectLst/>
                        </a:rPr>
                        <a:t>SF1</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6</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Female</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Mickey </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r>
              <a:tr h="169355">
                <a:tc>
                  <a:txBody>
                    <a:bodyPr/>
                    <a:lstStyle/>
                    <a:p>
                      <a:pPr algn="l" fontAlgn="b"/>
                      <a:r>
                        <a:rPr lang="en-US" sz="800" u="none" strike="noStrike">
                          <a:effectLst/>
                        </a:rPr>
                        <a:t>NA1</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Female</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Monsters High </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r>
              <a:tr h="169355">
                <a:tc>
                  <a:txBody>
                    <a:bodyPr/>
                    <a:lstStyle/>
                    <a:p>
                      <a:pPr algn="l" fontAlgn="b"/>
                      <a:r>
                        <a:rPr lang="en-US" sz="800" u="none" strike="noStrike">
                          <a:effectLst/>
                        </a:rPr>
                        <a:t>AH1</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Female</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Rapunzel </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dirty="0">
                        <a:solidFill>
                          <a:srgbClr val="000000"/>
                        </a:solidFill>
                        <a:effectLst/>
                        <a:latin typeface="Calibri"/>
                      </a:endParaRPr>
                    </a:p>
                  </a:txBody>
                  <a:tcPr marL="0" marR="0" marT="0" marB="0" anchor="b"/>
                </a:tc>
              </a:tr>
            </a:tbl>
          </a:graphicData>
        </a:graphic>
      </p:graphicFrame>
      <p:pic>
        <p:nvPicPr>
          <p:cNvPr id="5121" name="Picture 1" descr="C:\Users\Lianna.Sanders\Pictures\photo 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4444621"/>
            <a:ext cx="2161404" cy="2118104"/>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C:\Users\Lianna.Sanders\Pictures\photo 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444621"/>
            <a:ext cx="30480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2993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TotalTime>
  <Words>357</Words>
  <Application>Microsoft Office PowerPoint</Application>
  <PresentationFormat>On-screen Show (4:3)</PresentationFormat>
  <Paragraphs>108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Evaluation with in Y Mentors Literacy and Healthy Matters Program</vt:lpstr>
      <vt:lpstr>Y Mentors Literacy and Healthy Matters</vt:lpstr>
      <vt:lpstr>PowerPoint Presentation</vt:lpstr>
      <vt:lpstr>Previous Evaluation </vt:lpstr>
      <vt:lpstr>Development of Current Evaluation</vt:lpstr>
      <vt:lpstr>Final Evaluation </vt:lpstr>
      <vt:lpstr>PowerPoint Presentation</vt:lpstr>
      <vt:lpstr>PowerPoint Presentation</vt:lpstr>
      <vt:lpstr>Pre- Test Results </vt:lpstr>
      <vt:lpstr>Troubleshooting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with in Y Mentors Literacy and Healthy Matters</dc:title>
  <dc:creator>Lianna Sanders</dc:creator>
  <cp:lastModifiedBy>Lianna Sanders</cp:lastModifiedBy>
  <cp:revision>11</cp:revision>
  <dcterms:created xsi:type="dcterms:W3CDTF">2014-02-19T18:23:46Z</dcterms:created>
  <dcterms:modified xsi:type="dcterms:W3CDTF">2014-02-19T22:04:38Z</dcterms:modified>
</cp:coreProperties>
</file>