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61" r:id="rId3"/>
    <p:sldId id="257" r:id="rId4"/>
    <p:sldId id="258" r:id="rId5"/>
    <p:sldId id="259" r:id="rId6"/>
    <p:sldId id="271" r:id="rId7"/>
    <p:sldId id="272" r:id="rId8"/>
    <p:sldId id="263" r:id="rId9"/>
    <p:sldId id="260" r:id="rId10"/>
    <p:sldId id="264" r:id="rId11"/>
    <p:sldId id="274" r:id="rId12"/>
    <p:sldId id="262" r:id="rId13"/>
    <p:sldId id="265" r:id="rId14"/>
    <p:sldId id="266" r:id="rId15"/>
    <p:sldId id="267" r:id="rId16"/>
    <p:sldId id="269" r:id="rId17"/>
    <p:sldId id="268" r:id="rId18"/>
    <p:sldId id="273" r:id="rId19"/>
    <p:sldId id="270" r:id="rId20"/>
    <p:sldId id="275" r:id="rId21"/>
    <p:sldId id="27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007" autoAdjust="0"/>
  </p:normalViewPr>
  <p:slideViewPr>
    <p:cSldViewPr>
      <p:cViewPr varScale="1">
        <p:scale>
          <a:sx n="40" d="100"/>
          <a:sy n="40" d="100"/>
        </p:scale>
        <p:origin x="-10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36D9C1-CAA2-49CD-AA74-10078E8D3D63}" type="datetimeFigureOut">
              <a:rPr lang="en-US" smtClean="0"/>
              <a:t>7/18/2013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9615602-8D06-4B43-B9CE-9B60EC707248}" type="slidenum">
              <a:rPr lang="en-US" smtClean="0"/>
              <a:t>‹#›</a:t>
            </a:fld>
            <a:endParaRPr lang="en-US"/>
          </a:p>
        </p:txBody>
      </p:sp>
    </p:spTree>
    <p:extLst>
      <p:ext uri="{BB962C8B-B14F-4D97-AF65-F5344CB8AC3E}">
        <p14:creationId xmlns:p14="http://schemas.microsoft.com/office/powerpoint/2010/main" val="375364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5602-8D06-4B43-B9CE-9B60EC707248}" type="slidenum">
              <a:rPr lang="en-US" smtClean="0"/>
              <a:t>1</a:t>
            </a:fld>
            <a:endParaRPr lang="en-US"/>
          </a:p>
        </p:txBody>
      </p:sp>
    </p:spTree>
    <p:extLst>
      <p:ext uri="{BB962C8B-B14F-4D97-AF65-F5344CB8AC3E}">
        <p14:creationId xmlns:p14="http://schemas.microsoft.com/office/powerpoint/2010/main" val="2425758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learners to answer the questions before you show options </a:t>
            </a:r>
          </a:p>
          <a:p>
            <a:endParaRPr lang="en-US" baseline="0" dirty="0" smtClean="0"/>
          </a:p>
          <a:p>
            <a:r>
              <a:rPr lang="en-US" baseline="0" dirty="0" smtClean="0"/>
              <a:t>Word will be used a few days into the class as we create documents to attach to emails-if students do not know what that sentence means, tell them they will by the end of the class</a:t>
            </a:r>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10</a:t>
            </a:fld>
            <a:endParaRPr lang="en-US"/>
          </a:p>
        </p:txBody>
      </p:sp>
    </p:spTree>
    <p:extLst>
      <p:ext uri="{BB962C8B-B14F-4D97-AF65-F5344CB8AC3E}">
        <p14:creationId xmlns:p14="http://schemas.microsoft.com/office/powerpoint/2010/main" val="353933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a:t>
            </a:r>
            <a:r>
              <a:rPr lang="en-US" b="1" baseline="0" dirty="0" smtClean="0"/>
              <a:t> </a:t>
            </a:r>
            <a:r>
              <a:rPr lang="en-US" b="0" baseline="0" dirty="0" smtClean="0"/>
              <a:t>that typing is essential to success on the computer.  As students will see, things like going to a website can be frustrating if you do not know where keys are or do not realize that you typed the </a:t>
            </a:r>
            <a:r>
              <a:rPr lang="en-US" b="0" baseline="0" smtClean="0"/>
              <a:t>URL incorrectly</a:t>
            </a:r>
            <a:r>
              <a:rPr lang="en-US" b="0" baseline="0" dirty="0" smtClean="0"/>
              <a:t>. </a:t>
            </a:r>
            <a:endParaRPr lang="en-US" b="1" dirty="0"/>
          </a:p>
        </p:txBody>
      </p:sp>
      <p:sp>
        <p:nvSpPr>
          <p:cNvPr id="4" name="Slide Number Placeholder 3"/>
          <p:cNvSpPr>
            <a:spLocks noGrp="1"/>
          </p:cNvSpPr>
          <p:nvPr>
            <p:ph type="sldNum" sz="quarter" idx="10"/>
          </p:nvPr>
        </p:nvSpPr>
        <p:spPr/>
        <p:txBody>
          <a:bodyPr/>
          <a:lstStyle/>
          <a:p>
            <a:fld id="{79615602-8D06-4B43-B9CE-9B60EC707248}" type="slidenum">
              <a:rPr lang="en-US" smtClean="0"/>
              <a:t>11</a:t>
            </a:fld>
            <a:endParaRPr lang="en-US"/>
          </a:p>
        </p:txBody>
      </p:sp>
    </p:spTree>
    <p:extLst>
      <p:ext uri="{BB962C8B-B14F-4D97-AF65-F5344CB8AC3E}">
        <p14:creationId xmlns:p14="http://schemas.microsoft.com/office/powerpoint/2010/main" val="247788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a:t>
            </a:r>
            <a:r>
              <a:rPr lang="en-US" baseline="0" dirty="0" smtClean="0"/>
              <a:t> does email fit into all of this? </a:t>
            </a:r>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12</a:t>
            </a:fld>
            <a:endParaRPr lang="en-US"/>
          </a:p>
        </p:txBody>
      </p:sp>
    </p:spTree>
    <p:extLst>
      <p:ext uri="{BB962C8B-B14F-4D97-AF65-F5344CB8AC3E}">
        <p14:creationId xmlns:p14="http://schemas.microsoft.com/office/powerpoint/2010/main" val="1761005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learners what they think it is before you should the answer.</a:t>
            </a:r>
          </a:p>
          <a:p>
            <a:endParaRPr lang="en-US" baseline="0" dirty="0" smtClean="0"/>
          </a:p>
          <a:p>
            <a:r>
              <a:rPr lang="en-US" baseline="0" dirty="0" smtClean="0"/>
              <a:t>Email </a:t>
            </a:r>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13</a:t>
            </a:fld>
            <a:endParaRPr lang="en-US"/>
          </a:p>
        </p:txBody>
      </p:sp>
    </p:spTree>
    <p:extLst>
      <p:ext uri="{BB962C8B-B14F-4D97-AF65-F5344CB8AC3E}">
        <p14:creationId xmlns:p14="http://schemas.microsoft.com/office/powerpoint/2010/main" val="8879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to raise their hand one at a time to offer ideas of why using email is beneficial?  This could lead into why they wanted to take an email class. </a:t>
            </a:r>
          </a:p>
          <a:p>
            <a:r>
              <a:rPr lang="en-US" baseline="0" dirty="0" smtClean="0"/>
              <a:t>Options:</a:t>
            </a:r>
          </a:p>
          <a:p>
            <a:pPr marL="174708" indent="-174708">
              <a:buFont typeface="Arial" pitchFamily="34" charset="0"/>
              <a:buChar char="•"/>
            </a:pPr>
            <a:r>
              <a:rPr lang="en-US" baseline="0" dirty="0" smtClean="0"/>
              <a:t>Faster</a:t>
            </a:r>
          </a:p>
          <a:p>
            <a:pPr marL="174708" indent="-174708">
              <a:buFont typeface="Arial" pitchFamily="34" charset="0"/>
              <a:buChar char="•"/>
            </a:pPr>
            <a:r>
              <a:rPr lang="en-US" baseline="0" dirty="0" smtClean="0"/>
              <a:t>Easier-after practice </a:t>
            </a:r>
          </a:p>
          <a:p>
            <a:pPr marL="174708" indent="-174708">
              <a:buFont typeface="Arial" pitchFamily="34" charset="0"/>
              <a:buChar char="•"/>
            </a:pPr>
            <a:r>
              <a:rPr lang="en-US" baseline="0" dirty="0" smtClean="0"/>
              <a:t>Cheaper </a:t>
            </a:r>
          </a:p>
          <a:p>
            <a:pPr marL="174708" indent="-174708">
              <a:buFont typeface="Arial" pitchFamily="34" charset="0"/>
              <a:buChar char="•"/>
            </a:pPr>
            <a:r>
              <a:rPr lang="en-US" baseline="0" dirty="0" smtClean="0"/>
              <a:t>Professional</a:t>
            </a:r>
          </a:p>
          <a:p>
            <a:pPr marL="174708" indent="-174708">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9615602-8D06-4B43-B9CE-9B60EC707248}" type="slidenum">
              <a:rPr lang="en-US" smtClean="0"/>
              <a:t>14</a:t>
            </a:fld>
            <a:endParaRPr lang="en-US"/>
          </a:p>
        </p:txBody>
      </p:sp>
    </p:spTree>
    <p:extLst>
      <p:ext uri="{BB962C8B-B14F-4D97-AF65-F5344CB8AC3E}">
        <p14:creationId xmlns:p14="http://schemas.microsoft.com/office/powerpoint/2010/main" val="178330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Explain</a:t>
            </a:r>
            <a:r>
              <a:rPr lang="en-US" b="1" baseline="0" dirty="0" smtClean="0"/>
              <a:t> </a:t>
            </a:r>
            <a:r>
              <a:rPr lang="en-US" b="0" baseline="0" dirty="0" smtClean="0"/>
              <a:t>that there are many email service providers</a:t>
            </a:r>
          </a:p>
          <a:p>
            <a:r>
              <a:rPr lang="en-US" b="1" baseline="0" dirty="0" smtClean="0"/>
              <a:t>Ask </a:t>
            </a:r>
            <a:r>
              <a:rPr lang="en-US" b="0" baseline="0" dirty="0" smtClean="0"/>
              <a:t>who in the class already has an email address?  Ask who their email service provider is?</a:t>
            </a:r>
            <a:endParaRPr lang="en-US" b="1" dirty="0"/>
          </a:p>
        </p:txBody>
      </p:sp>
      <p:sp>
        <p:nvSpPr>
          <p:cNvPr id="4" name="Slide Number Placeholder 3"/>
          <p:cNvSpPr>
            <a:spLocks noGrp="1"/>
          </p:cNvSpPr>
          <p:nvPr>
            <p:ph type="sldNum" sz="quarter" idx="10"/>
          </p:nvPr>
        </p:nvSpPr>
        <p:spPr/>
        <p:txBody>
          <a:bodyPr/>
          <a:lstStyle/>
          <a:p>
            <a:fld id="{79615602-8D06-4B43-B9CE-9B60EC707248}" type="slidenum">
              <a:rPr lang="en-US" smtClean="0"/>
              <a:t>15</a:t>
            </a:fld>
            <a:endParaRPr lang="en-US"/>
          </a:p>
        </p:txBody>
      </p:sp>
    </p:spTree>
    <p:extLst>
      <p:ext uri="{BB962C8B-B14F-4D97-AF65-F5344CB8AC3E}">
        <p14:creationId xmlns:p14="http://schemas.microsoft.com/office/powerpoint/2010/main" val="3710537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ask, is this an email address? </a:t>
            </a:r>
          </a:p>
          <a:p>
            <a:endParaRPr lang="en-US" dirty="0" smtClean="0"/>
          </a:p>
          <a:p>
            <a:r>
              <a:rPr lang="en-US" b="1" dirty="0" smtClean="0"/>
              <a:t>Explain</a:t>
            </a:r>
            <a:r>
              <a:rPr lang="en-US" b="1" baseline="0" dirty="0" smtClean="0"/>
              <a:t> </a:t>
            </a:r>
            <a:r>
              <a:rPr lang="en-US" b="0" baseline="0" dirty="0" smtClean="0"/>
              <a:t>that there are different parts to an email address</a:t>
            </a:r>
          </a:p>
          <a:p>
            <a:endParaRPr lang="en-US" b="0" baseline="0" dirty="0" smtClean="0"/>
          </a:p>
          <a:p>
            <a:r>
              <a:rPr lang="en-US" b="1" baseline="0" dirty="0" smtClean="0"/>
              <a:t>Click and circle should appear over gmail.com</a:t>
            </a:r>
          </a:p>
          <a:p>
            <a:r>
              <a:rPr lang="en-US" b="1" baseline="0" dirty="0" smtClean="0"/>
              <a:t>	 Review: </a:t>
            </a:r>
            <a:r>
              <a:rPr lang="en-US" b="0" baseline="0" dirty="0" smtClean="0"/>
              <a:t>what is this part of the email called? What does it tell a user? </a:t>
            </a:r>
            <a:r>
              <a:rPr lang="en-US" b="0" i="1" baseline="0" dirty="0" smtClean="0"/>
              <a:t>Email service provider?</a:t>
            </a:r>
          </a:p>
          <a:p>
            <a:r>
              <a:rPr lang="en-US" b="0" i="1" baseline="0" dirty="0" smtClean="0"/>
              <a:t>	Click and answer will appear</a:t>
            </a:r>
          </a:p>
          <a:p>
            <a:endParaRPr lang="en-US" b="0" i="1" baseline="0" dirty="0" smtClean="0"/>
          </a:p>
          <a:p>
            <a:r>
              <a:rPr lang="en-US" b="1" i="0" baseline="0" dirty="0" smtClean="0"/>
              <a:t>Click and circle will appear over @ sign</a:t>
            </a:r>
          </a:p>
          <a:p>
            <a:r>
              <a:rPr lang="en-US" b="1" i="0" baseline="0" dirty="0" smtClean="0"/>
              <a:t>	Ask </a:t>
            </a:r>
            <a:r>
              <a:rPr lang="en-US" b="0" i="0" baseline="0" dirty="0" smtClean="0"/>
              <a:t>why this symbol is significant? </a:t>
            </a:r>
            <a:r>
              <a:rPr lang="en-US" b="0" i="1" baseline="0" dirty="0" smtClean="0"/>
              <a:t>Tells user it is an email address</a:t>
            </a:r>
          </a:p>
          <a:p>
            <a:r>
              <a:rPr lang="en-US" b="0" i="1" baseline="0" dirty="0" smtClean="0"/>
              <a:t>	</a:t>
            </a:r>
            <a:r>
              <a:rPr lang="en-US" b="1" i="0" u="none" baseline="0" dirty="0" smtClean="0"/>
              <a:t>Ask </a:t>
            </a:r>
            <a:r>
              <a:rPr lang="en-US" b="0" i="0" u="none" baseline="0" dirty="0" smtClean="0"/>
              <a:t>how to create the @ symbol? Shift+2</a:t>
            </a:r>
          </a:p>
          <a:p>
            <a:r>
              <a:rPr lang="en-US" b="0" i="0" u="none" baseline="0" dirty="0" smtClean="0"/>
              <a:t>	Take minute to explain that when there is a key with two symbols on it, if you simply click on the key, it will 	display the lower symbol, but if you press shift and then the key at the same time, it will give you the upper 	symbol</a:t>
            </a:r>
          </a:p>
          <a:p>
            <a:endParaRPr lang="en-US" b="0" i="0" u="none" baseline="0" dirty="0" smtClean="0"/>
          </a:p>
          <a:p>
            <a:r>
              <a:rPr lang="en-US" b="1" i="0" baseline="0" dirty="0" smtClean="0"/>
              <a:t>Click and circle will appear over </a:t>
            </a:r>
            <a:r>
              <a:rPr lang="en-US" b="0" i="0" baseline="0" dirty="0" err="1" smtClean="0"/>
              <a:t>kelly.jackson</a:t>
            </a:r>
            <a:endParaRPr lang="en-US" b="0" i="0" baseline="0" dirty="0" smtClean="0"/>
          </a:p>
          <a:p>
            <a:r>
              <a:rPr lang="en-US" b="0" i="0" baseline="0" dirty="0" smtClean="0"/>
              <a:t>	</a:t>
            </a:r>
            <a:r>
              <a:rPr lang="en-US" b="1" i="0" baseline="0" dirty="0" smtClean="0"/>
              <a:t>Ask </a:t>
            </a:r>
            <a:r>
              <a:rPr lang="en-US" b="0" i="0" baseline="0" dirty="0" smtClean="0"/>
              <a:t>if anyone knows what this part of the email is called: </a:t>
            </a:r>
            <a:r>
              <a:rPr lang="en-US" b="0" i="1" u="none" baseline="0" dirty="0" smtClean="0"/>
              <a:t>username</a:t>
            </a:r>
          </a:p>
          <a:p>
            <a:r>
              <a:rPr lang="en-US" b="0" i="1" u="none" baseline="0" dirty="0" smtClean="0"/>
              <a:t>	</a:t>
            </a:r>
            <a:r>
              <a:rPr lang="en-US" b="1" i="0" u="none" baseline="0" dirty="0" smtClean="0"/>
              <a:t>What is a username? </a:t>
            </a:r>
            <a:r>
              <a:rPr lang="en-US" b="0" i="0" u="none" baseline="0" dirty="0" smtClean="0"/>
              <a:t>It is was makes your email address your own.  It is your personal address within the 	Gmail service</a:t>
            </a:r>
          </a:p>
          <a:p>
            <a:r>
              <a:rPr lang="en-US" b="0" i="0" u="none" baseline="0" dirty="0" smtClean="0"/>
              <a:t>	Example: if you were going to visit someone’s house, you would need their address exactly, otherwise it will take 	you to the wrong place</a:t>
            </a:r>
            <a:endParaRPr lang="en-US" b="0" i="0" baseline="0" dirty="0" smtClean="0"/>
          </a:p>
          <a:p>
            <a:r>
              <a:rPr lang="en-US" b="0" i="1" baseline="0" dirty="0" smtClean="0"/>
              <a:t>	</a:t>
            </a:r>
            <a:r>
              <a:rPr lang="en-US" b="0" i="0" baseline="0" dirty="0" smtClean="0"/>
              <a:t>The </a:t>
            </a:r>
            <a:r>
              <a:rPr lang="en-US" b="1" i="0" baseline="0" dirty="0" smtClean="0"/>
              <a:t>username is your address in the world of email</a:t>
            </a:r>
          </a:p>
          <a:p>
            <a:endParaRPr lang="en-US" b="1" i="0" baseline="0" dirty="0" smtClean="0"/>
          </a:p>
          <a:p>
            <a:endParaRPr lang="en-US" b="1" i="0" dirty="0"/>
          </a:p>
        </p:txBody>
      </p:sp>
      <p:sp>
        <p:nvSpPr>
          <p:cNvPr id="4" name="Slide Number Placeholder 3"/>
          <p:cNvSpPr>
            <a:spLocks noGrp="1"/>
          </p:cNvSpPr>
          <p:nvPr>
            <p:ph type="sldNum" sz="quarter" idx="10"/>
          </p:nvPr>
        </p:nvSpPr>
        <p:spPr/>
        <p:txBody>
          <a:bodyPr/>
          <a:lstStyle/>
          <a:p>
            <a:fld id="{79615602-8D06-4B43-B9CE-9B60EC707248}" type="slidenum">
              <a:rPr lang="en-US" smtClean="0"/>
              <a:t>16</a:t>
            </a:fld>
            <a:endParaRPr lang="en-US"/>
          </a:p>
        </p:txBody>
      </p:sp>
    </p:spTree>
    <p:extLst>
      <p:ext uri="{BB962C8B-B14F-4D97-AF65-F5344CB8AC3E}">
        <p14:creationId xmlns:p14="http://schemas.microsoft.com/office/powerpoint/2010/main" val="3689554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next slide for examples</a:t>
            </a:r>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17</a:t>
            </a:fld>
            <a:endParaRPr lang="en-US"/>
          </a:p>
        </p:txBody>
      </p:sp>
    </p:spTree>
    <p:extLst>
      <p:ext uri="{BB962C8B-B14F-4D97-AF65-F5344CB8AC3E}">
        <p14:creationId xmlns:p14="http://schemas.microsoft.com/office/powerpoint/2010/main" val="309035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 </a:t>
            </a:r>
            <a:r>
              <a:rPr lang="en-US" b="0" dirty="0" smtClean="0"/>
              <a:t>if this is an</a:t>
            </a:r>
            <a:r>
              <a:rPr lang="en-US" b="0" baseline="0" dirty="0" smtClean="0"/>
              <a:t> email </a:t>
            </a:r>
            <a:r>
              <a:rPr lang="en-US" b="0" baseline="0" dirty="0" smtClean="0"/>
              <a:t>address?</a:t>
            </a:r>
            <a:endParaRPr lang="en-US" b="1" dirty="0"/>
          </a:p>
        </p:txBody>
      </p:sp>
      <p:sp>
        <p:nvSpPr>
          <p:cNvPr id="4" name="Slide Number Placeholder 3"/>
          <p:cNvSpPr>
            <a:spLocks noGrp="1"/>
          </p:cNvSpPr>
          <p:nvPr>
            <p:ph type="sldNum" sz="quarter" idx="10"/>
          </p:nvPr>
        </p:nvSpPr>
        <p:spPr/>
        <p:txBody>
          <a:bodyPr/>
          <a:lstStyle/>
          <a:p>
            <a:fld id="{79615602-8D06-4B43-B9CE-9B60EC707248}" type="slidenum">
              <a:rPr lang="en-US" smtClean="0"/>
              <a:t>18</a:t>
            </a:fld>
            <a:endParaRPr lang="en-US"/>
          </a:p>
        </p:txBody>
      </p:sp>
    </p:spTree>
    <p:extLst>
      <p:ext uri="{BB962C8B-B14F-4D97-AF65-F5344CB8AC3E}">
        <p14:creationId xmlns:p14="http://schemas.microsoft.com/office/powerpoint/2010/main" val="1644973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19</a:t>
            </a:fld>
            <a:endParaRPr lang="en-US"/>
          </a:p>
        </p:txBody>
      </p:sp>
    </p:spTree>
    <p:extLst>
      <p:ext uri="{BB962C8B-B14F-4D97-AF65-F5344CB8AC3E}">
        <p14:creationId xmlns:p14="http://schemas.microsoft.com/office/powerpoint/2010/main" val="210232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5602-8D06-4B43-B9CE-9B60EC707248}" type="slidenum">
              <a:rPr lang="en-US" smtClean="0"/>
              <a:t>2</a:t>
            </a:fld>
            <a:endParaRPr lang="en-US"/>
          </a:p>
        </p:txBody>
      </p:sp>
    </p:spTree>
    <p:extLst>
      <p:ext uri="{BB962C8B-B14F-4D97-AF65-F5344CB8AC3E}">
        <p14:creationId xmlns:p14="http://schemas.microsoft.com/office/powerpoint/2010/main" val="998644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20</a:t>
            </a:fld>
            <a:endParaRPr lang="en-US"/>
          </a:p>
        </p:txBody>
      </p:sp>
    </p:spTree>
    <p:extLst>
      <p:ext uri="{BB962C8B-B14F-4D97-AF65-F5344CB8AC3E}">
        <p14:creationId xmlns:p14="http://schemas.microsoft.com/office/powerpoint/2010/main" val="3609309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5602-8D06-4B43-B9CE-9B60EC707248}" type="slidenum">
              <a:rPr lang="en-US" smtClean="0"/>
              <a:t>21</a:t>
            </a:fld>
            <a:endParaRPr lang="en-US"/>
          </a:p>
        </p:txBody>
      </p:sp>
    </p:spTree>
    <p:extLst>
      <p:ext uri="{BB962C8B-B14F-4D97-AF65-F5344CB8AC3E}">
        <p14:creationId xmlns:p14="http://schemas.microsoft.com/office/powerpoint/2010/main" val="208477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5602-8D06-4B43-B9CE-9B60EC707248}" type="slidenum">
              <a:rPr lang="en-US" smtClean="0"/>
              <a:t>3</a:t>
            </a:fld>
            <a:endParaRPr lang="en-US"/>
          </a:p>
        </p:txBody>
      </p:sp>
    </p:spTree>
    <p:extLst>
      <p:ext uri="{BB962C8B-B14F-4D97-AF65-F5344CB8AC3E}">
        <p14:creationId xmlns:p14="http://schemas.microsoft.com/office/powerpoint/2010/main" val="164939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the</a:t>
            </a:r>
            <a:r>
              <a:rPr lang="en-US" baseline="0" dirty="0" smtClean="0"/>
              <a:t> two buttons on the computer. </a:t>
            </a:r>
          </a:p>
          <a:p>
            <a:endParaRPr lang="en-US" baseline="0" dirty="0" smtClean="0"/>
          </a:p>
          <a:p>
            <a:r>
              <a:rPr lang="en-US" baseline="0" dirty="0" smtClean="0"/>
              <a:t>Explain, that when someone tells you to click on something, you assume they mean to use the left button.  People </a:t>
            </a:r>
            <a:r>
              <a:rPr lang="en-US" i="1" baseline="0" dirty="0" smtClean="0"/>
              <a:t>typically  </a:t>
            </a:r>
            <a:r>
              <a:rPr lang="en-US" i="0" baseline="0" dirty="0" smtClean="0"/>
              <a:t>clarify if they want you to right-click</a:t>
            </a:r>
          </a:p>
          <a:p>
            <a:endParaRPr lang="en-US" i="0" baseline="0" dirty="0" smtClean="0"/>
          </a:p>
          <a:p>
            <a:r>
              <a:rPr lang="en-US" b="1" i="0" baseline="0" dirty="0" smtClean="0"/>
              <a:t>Explain </a:t>
            </a:r>
            <a:r>
              <a:rPr lang="en-US" b="0" i="0" baseline="0" dirty="0" smtClean="0"/>
              <a:t>that learners will use double-click every day to open up the Internet Browser </a:t>
            </a:r>
            <a:endParaRPr lang="en-US" b="1" i="0" baseline="0" dirty="0" smtClean="0"/>
          </a:p>
          <a:p>
            <a:r>
              <a:rPr lang="en-US" b="1" i="0" baseline="0" dirty="0" smtClean="0"/>
              <a:t>Demonstrate</a:t>
            </a:r>
            <a:r>
              <a:rPr lang="en-US" b="0" i="0" baseline="0" dirty="0" smtClean="0"/>
              <a:t> using right-click on this slide to show the menu that pops up.</a:t>
            </a:r>
            <a:endParaRPr lang="en-US" b="1" i="1" dirty="0"/>
          </a:p>
        </p:txBody>
      </p:sp>
      <p:sp>
        <p:nvSpPr>
          <p:cNvPr id="4" name="Slide Number Placeholder 3"/>
          <p:cNvSpPr>
            <a:spLocks noGrp="1"/>
          </p:cNvSpPr>
          <p:nvPr>
            <p:ph type="sldNum" sz="quarter" idx="10"/>
          </p:nvPr>
        </p:nvSpPr>
        <p:spPr/>
        <p:txBody>
          <a:bodyPr/>
          <a:lstStyle/>
          <a:p>
            <a:fld id="{79615602-8D06-4B43-B9CE-9B60EC707248}" type="slidenum">
              <a:rPr lang="en-US" smtClean="0"/>
              <a:t>4</a:t>
            </a:fld>
            <a:endParaRPr lang="en-US"/>
          </a:p>
        </p:txBody>
      </p:sp>
    </p:spTree>
    <p:extLst>
      <p:ext uri="{BB962C8B-B14F-4D97-AF65-F5344CB8AC3E}">
        <p14:creationId xmlns:p14="http://schemas.microsoft.com/office/powerpoint/2010/main" val="83918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mouse moves the cursor around on the screen.  I am going to introduce you to different forms of the cursor, though their use and shape will become more clear once you practice on the computer a bit more. </a:t>
            </a:r>
          </a:p>
          <a:p>
            <a:pPr>
              <a:defRPr/>
            </a:pPr>
            <a:endParaRPr lang="en-US" dirty="0"/>
          </a:p>
          <a:p>
            <a:pPr>
              <a:defRPr/>
            </a:pPr>
            <a:r>
              <a:rPr lang="en-US" dirty="0"/>
              <a:t>1. Basic arrow, this is what you will see as you move around the computer.  It opens and closes programs as well as other things.  </a:t>
            </a:r>
          </a:p>
          <a:p>
            <a:pPr>
              <a:defRPr/>
            </a:pPr>
            <a:endParaRPr lang="en-US" dirty="0"/>
          </a:p>
          <a:p>
            <a:pPr>
              <a:defRPr/>
            </a:pPr>
            <a:r>
              <a:rPr lang="en-US" dirty="0"/>
              <a:t>2. If you see a cursor like this hourglass shaped one, it means that a program or website you clicked on is opening.   Currently, the loading cursor tends to look different.  Now, you might see an arrow like the search cursor with a circle next to it. </a:t>
            </a:r>
          </a:p>
          <a:p>
            <a:pPr>
              <a:defRPr/>
            </a:pPr>
            <a:endParaRPr lang="en-US" dirty="0"/>
          </a:p>
          <a:p>
            <a:pPr marL="232943" indent="-232943">
              <a:buFontTx/>
              <a:buAutoNum type="arabicPeriod" startAt="3"/>
              <a:defRPr/>
            </a:pPr>
            <a:r>
              <a:rPr lang="en-US" dirty="0"/>
              <a:t>The edit cursor informs you when you can type  in a space and informs whatever program you are in that you are editing text. </a:t>
            </a:r>
          </a:p>
          <a:p>
            <a:pPr marL="232943" indent="-232943">
              <a:buFontTx/>
              <a:buAutoNum type="arabicPeriod" startAt="3"/>
              <a:defRPr/>
            </a:pPr>
            <a:endParaRPr lang="en-US" dirty="0"/>
          </a:p>
          <a:p>
            <a:pPr marL="232943" indent="-232943">
              <a:buFontTx/>
              <a:buAutoNum type="arabicPeriod" startAt="3"/>
              <a:defRPr/>
            </a:pPr>
            <a:r>
              <a:rPr lang="en-US" dirty="0"/>
              <a:t>The final cursor will take you to a new page on the internet.  It informs you when there is a hyperlink.  This will come in handy during out internet day.  </a:t>
            </a:r>
          </a:p>
          <a:p>
            <a:pPr marL="232943" indent="-232943">
              <a:buFontTx/>
              <a:buAutoNum type="arabicPeriod" startAt="3"/>
              <a:defRPr/>
            </a:pPr>
            <a:endParaRPr lang="en-US" dirty="0"/>
          </a:p>
          <a:p>
            <a:pPr marL="232943" indent="-232943">
              <a:buFontTx/>
              <a:buAutoNum type="arabicPeriod" startAt="3"/>
              <a:defRPr/>
            </a:pPr>
            <a:endParaRPr lang="en-US" dirty="0"/>
          </a:p>
          <a:p>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5</a:t>
            </a:fld>
            <a:endParaRPr lang="en-US"/>
          </a:p>
        </p:txBody>
      </p:sp>
    </p:spTree>
    <p:extLst>
      <p:ext uri="{BB962C8B-B14F-4D97-AF65-F5344CB8AC3E}">
        <p14:creationId xmlns:p14="http://schemas.microsoft.com/office/powerpoint/2010/main" val="157040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students locate the place where their headphones should be plugged in. </a:t>
            </a:r>
          </a:p>
          <a:p>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6</a:t>
            </a:fld>
            <a:endParaRPr lang="en-US"/>
          </a:p>
        </p:txBody>
      </p:sp>
    </p:spTree>
    <p:extLst>
      <p:ext uri="{BB962C8B-B14F-4D97-AF65-F5344CB8AC3E}">
        <p14:creationId xmlns:p14="http://schemas.microsoft.com/office/powerpoint/2010/main" val="238399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will only</a:t>
            </a:r>
            <a:r>
              <a:rPr lang="en-US" baseline="0" dirty="0" smtClean="0"/>
              <a:t> be used a couple of days during this class. </a:t>
            </a:r>
          </a:p>
          <a:p>
            <a:endParaRPr lang="en-US" baseline="0" dirty="0" smtClean="0"/>
          </a:p>
          <a:p>
            <a:r>
              <a:rPr lang="en-US" baseline="0" dirty="0" smtClean="0"/>
              <a:t>Explain that the USB Drive plugs into the USB port, </a:t>
            </a:r>
            <a:r>
              <a:rPr lang="en-US" b="1" baseline="0" dirty="0" smtClean="0"/>
              <a:t>ask </a:t>
            </a:r>
            <a:r>
              <a:rPr lang="en-US" b="0" baseline="0" dirty="0" smtClean="0"/>
              <a:t>learners to locate all of the USB ports.  How many are there?</a:t>
            </a:r>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7</a:t>
            </a:fld>
            <a:endParaRPr lang="en-US"/>
          </a:p>
        </p:txBody>
      </p:sp>
    </p:spTree>
    <p:extLst>
      <p:ext uri="{BB962C8B-B14F-4D97-AF65-F5344CB8AC3E}">
        <p14:creationId xmlns:p14="http://schemas.microsoft.com/office/powerpoint/2010/main" val="276789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15602-8D06-4B43-B9CE-9B60EC707248}" type="slidenum">
              <a:rPr lang="en-US" smtClean="0"/>
              <a:t>8</a:t>
            </a:fld>
            <a:endParaRPr lang="en-US"/>
          </a:p>
        </p:txBody>
      </p:sp>
    </p:spTree>
    <p:extLst>
      <p:ext uri="{BB962C8B-B14F-4D97-AF65-F5344CB8AC3E}">
        <p14:creationId xmlns:p14="http://schemas.microsoft.com/office/powerpoint/2010/main" val="139551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615602-8D06-4B43-B9CE-9B60EC707248}" type="slidenum">
              <a:rPr lang="en-US" smtClean="0"/>
              <a:t>9</a:t>
            </a:fld>
            <a:endParaRPr lang="en-US"/>
          </a:p>
        </p:txBody>
      </p:sp>
    </p:spTree>
    <p:extLst>
      <p:ext uri="{BB962C8B-B14F-4D97-AF65-F5344CB8AC3E}">
        <p14:creationId xmlns:p14="http://schemas.microsoft.com/office/powerpoint/2010/main" val="95620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561CBCE-A35F-4DC9-BE63-A441ADCE07F8}" type="datetimeFigureOut">
              <a:rPr lang="en-US" smtClean="0"/>
              <a:t>7/18/2013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AF411B1-1C78-419E-BE60-CDB3ED7E138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61CBCE-A35F-4DC9-BE63-A441ADCE07F8}" type="datetimeFigureOut">
              <a:rPr lang="en-US" smtClean="0"/>
              <a:t>7/18/2013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411B1-1C78-419E-BE60-CDB3ED7E13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561CBCE-A35F-4DC9-BE63-A441ADCE07F8}" type="datetimeFigureOut">
              <a:rPr lang="en-US" smtClean="0"/>
              <a:t>7/18/2013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AF411B1-1C78-419E-BE60-CDB3ED7E13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561CBCE-A35F-4DC9-BE63-A441ADCE07F8}" type="datetimeFigureOut">
              <a:rPr lang="en-US" smtClean="0"/>
              <a:t>7/18/2013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AF411B1-1C78-419E-BE60-CDB3ED7E138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561CBCE-A35F-4DC9-BE63-A441ADCE07F8}" type="datetimeFigureOut">
              <a:rPr lang="en-US" smtClean="0"/>
              <a:t>7/18/2013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AF411B1-1C78-419E-BE60-CDB3ED7E138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561CBCE-A35F-4DC9-BE63-A441ADCE07F8}" type="datetimeFigureOut">
              <a:rPr lang="en-US" smtClean="0"/>
              <a:t>7/18/2013</a:t>
            </a:fld>
            <a:endParaRPr lang="en-US"/>
          </a:p>
        </p:txBody>
      </p:sp>
      <p:sp>
        <p:nvSpPr>
          <p:cNvPr id="10" name="Slide Number Placeholder 9"/>
          <p:cNvSpPr>
            <a:spLocks noGrp="1"/>
          </p:cNvSpPr>
          <p:nvPr>
            <p:ph type="sldNum" sz="quarter" idx="16"/>
          </p:nvPr>
        </p:nvSpPr>
        <p:spPr/>
        <p:txBody>
          <a:bodyPr rtlCol="0"/>
          <a:lstStyle/>
          <a:p>
            <a:fld id="{BAF411B1-1C78-419E-BE60-CDB3ED7E138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561CBCE-A35F-4DC9-BE63-A441ADCE07F8}" type="datetimeFigureOut">
              <a:rPr lang="en-US" smtClean="0"/>
              <a:t>7/18/2013</a:t>
            </a:fld>
            <a:endParaRPr lang="en-US"/>
          </a:p>
        </p:txBody>
      </p:sp>
      <p:sp>
        <p:nvSpPr>
          <p:cNvPr id="12" name="Slide Number Placeholder 11"/>
          <p:cNvSpPr>
            <a:spLocks noGrp="1"/>
          </p:cNvSpPr>
          <p:nvPr>
            <p:ph type="sldNum" sz="quarter" idx="16"/>
          </p:nvPr>
        </p:nvSpPr>
        <p:spPr/>
        <p:txBody>
          <a:bodyPr rtlCol="0"/>
          <a:lstStyle/>
          <a:p>
            <a:fld id="{BAF411B1-1C78-419E-BE60-CDB3ED7E138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61CBCE-A35F-4DC9-BE63-A441ADCE07F8}" type="datetimeFigureOut">
              <a:rPr lang="en-US" smtClean="0"/>
              <a:t>7/18/2013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AF411B1-1C78-419E-BE60-CDB3ED7E13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1CBCE-A35F-4DC9-BE63-A441ADCE07F8}" type="datetimeFigureOut">
              <a:rPr lang="en-US" smtClean="0"/>
              <a:t>7/18/2013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AF411B1-1C78-419E-BE60-CDB3ED7E13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561CBCE-A35F-4DC9-BE63-A441ADCE07F8}" type="datetimeFigureOut">
              <a:rPr lang="en-US" smtClean="0"/>
              <a:t>7/18/2013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AF411B1-1C78-419E-BE60-CDB3ED7E138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561CBCE-A35F-4DC9-BE63-A441ADCE07F8}" type="datetimeFigureOut">
              <a:rPr lang="en-US" smtClean="0"/>
              <a:t>7/18/2013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AF411B1-1C78-419E-BE60-CDB3ED7E138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561CBCE-A35F-4DC9-BE63-A441ADCE07F8}" type="datetimeFigureOut">
              <a:rPr lang="en-US" smtClean="0"/>
              <a:t>7/18/2013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AF411B1-1C78-419E-BE60-CDB3ED7E13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the Computer</a:t>
            </a:r>
            <a:endParaRPr lang="en-US" dirty="0"/>
          </a:p>
        </p:txBody>
      </p:sp>
      <p:sp>
        <p:nvSpPr>
          <p:cNvPr id="3" name="Subtitle 2"/>
          <p:cNvSpPr>
            <a:spLocks noGrp="1"/>
          </p:cNvSpPr>
          <p:nvPr>
            <p:ph type="subTitle" idx="1"/>
          </p:nvPr>
        </p:nvSpPr>
        <p:spPr/>
        <p:txBody>
          <a:bodyPr/>
          <a:lstStyle/>
          <a:p>
            <a:r>
              <a:rPr lang="en-US" dirty="0" smtClean="0"/>
              <a:t>Day 1 of Email Unit </a:t>
            </a:r>
            <a:endParaRPr lang="en-US" dirty="0"/>
          </a:p>
        </p:txBody>
      </p:sp>
    </p:spTree>
    <p:extLst>
      <p:ext uri="{BB962C8B-B14F-4D97-AF65-F5344CB8AC3E}">
        <p14:creationId xmlns:p14="http://schemas.microsoft.com/office/powerpoint/2010/main" val="40734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Word </a:t>
            </a:r>
            <a:endParaRPr lang="en-US" dirty="0"/>
          </a:p>
        </p:txBody>
      </p:sp>
      <p:sp>
        <p:nvSpPr>
          <p:cNvPr id="3" name="Content Placeholder 2"/>
          <p:cNvSpPr>
            <a:spLocks noGrp="1"/>
          </p:cNvSpPr>
          <p:nvPr>
            <p:ph sz="quarter" idx="1"/>
          </p:nvPr>
        </p:nvSpPr>
        <p:spPr/>
        <p:txBody>
          <a:bodyPr/>
          <a:lstStyle/>
          <a:p>
            <a:r>
              <a:rPr lang="en-US" dirty="0" smtClean="0"/>
              <a:t>What is it used to create?</a:t>
            </a:r>
          </a:p>
          <a:p>
            <a:pPr lvl="1"/>
            <a:r>
              <a:rPr lang="en-US" dirty="0" smtClean="0"/>
              <a:t>Documents</a:t>
            </a:r>
          </a:p>
          <a:p>
            <a:pPr lvl="2"/>
            <a:r>
              <a:rPr lang="en-US" dirty="0" smtClean="0"/>
              <a:t>Resumes</a:t>
            </a:r>
          </a:p>
          <a:p>
            <a:pPr lvl="2"/>
            <a:r>
              <a:rPr lang="en-US" dirty="0" smtClean="0"/>
              <a:t>Letters</a:t>
            </a:r>
          </a:p>
          <a:p>
            <a:pPr lvl="2"/>
            <a:r>
              <a:rPr lang="en-US" dirty="0" smtClean="0"/>
              <a:t>Anything with text</a:t>
            </a:r>
          </a:p>
          <a:p>
            <a:r>
              <a:rPr lang="en-US" dirty="0"/>
              <a:t>This program will be used later in class</a:t>
            </a:r>
          </a:p>
          <a:p>
            <a:pPr lvl="2"/>
            <a:endParaRPr lang="en-US" dirty="0"/>
          </a:p>
        </p:txBody>
      </p:sp>
    </p:spTree>
    <p:extLst>
      <p:ext uri="{BB962C8B-B14F-4D97-AF65-F5344CB8AC3E}">
        <p14:creationId xmlns:p14="http://schemas.microsoft.com/office/powerpoint/2010/main" val="1888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Mavis Beacon </a:t>
            </a:r>
            <a:endParaRPr lang="en-US" dirty="0"/>
          </a:p>
        </p:txBody>
      </p:sp>
      <p:sp>
        <p:nvSpPr>
          <p:cNvPr id="4" name="Content Placeholder 3"/>
          <p:cNvSpPr>
            <a:spLocks noGrp="1"/>
          </p:cNvSpPr>
          <p:nvPr>
            <p:ph sz="quarter" idx="1"/>
          </p:nvPr>
        </p:nvSpPr>
        <p:spPr/>
        <p:txBody>
          <a:bodyPr/>
          <a:lstStyle/>
          <a:p>
            <a:r>
              <a:rPr lang="en-US" dirty="0" smtClean="0"/>
              <a:t>Typing software </a:t>
            </a:r>
          </a:p>
          <a:p>
            <a:r>
              <a:rPr lang="en-US" dirty="0" smtClean="0"/>
              <a:t>You can come to class at 6 pm to use it</a:t>
            </a:r>
          </a:p>
          <a:p>
            <a:pPr lvl="1"/>
            <a:r>
              <a:rPr lang="en-US" dirty="0" smtClean="0"/>
              <a:t>Highly recommended	</a:t>
            </a:r>
          </a:p>
        </p:txBody>
      </p:sp>
      <p:sp>
        <p:nvSpPr>
          <p:cNvPr id="5" name="Content Placeholder 4"/>
          <p:cNvSpPr>
            <a:spLocks noGrp="1"/>
          </p:cNvSpPr>
          <p:nvPr>
            <p:ph sz="quarter"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61937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250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Email?</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124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sz="quarter" idx="1"/>
          </p:nvPr>
        </p:nvSpPr>
        <p:spPr/>
        <p:txBody>
          <a:bodyPr/>
          <a:lstStyle/>
          <a:p>
            <a:r>
              <a:rPr lang="en-US" dirty="0" smtClean="0"/>
              <a:t>Is email Software or Hardware? Why?</a:t>
            </a:r>
          </a:p>
          <a:p>
            <a:pPr lvl="1"/>
            <a:r>
              <a:rPr lang="en-US" dirty="0" smtClean="0"/>
              <a:t>Software</a:t>
            </a:r>
          </a:p>
          <a:p>
            <a:pPr lvl="1"/>
            <a:endParaRPr lang="en-US" dirty="0"/>
          </a:p>
          <a:p>
            <a:r>
              <a:rPr lang="en-US" dirty="0" smtClean="0"/>
              <a:t>What is Email?</a:t>
            </a:r>
          </a:p>
          <a:p>
            <a:pPr lvl="1"/>
            <a:r>
              <a:rPr lang="en-US" dirty="0" smtClean="0"/>
              <a:t>Email is </a:t>
            </a:r>
            <a:r>
              <a:rPr lang="en-US" b="1" dirty="0" smtClean="0"/>
              <a:t>electronic mail </a:t>
            </a:r>
          </a:p>
          <a:p>
            <a:pPr marL="365760" lvl="1" indent="0">
              <a:buNone/>
            </a:pPr>
            <a:endParaRPr lang="en-US" dirty="0"/>
          </a:p>
        </p:txBody>
      </p:sp>
      <p:pic>
        <p:nvPicPr>
          <p:cNvPr id="6146" name="Picture 2" descr="C:\Users\knorman\AppData\Local\Microsoft\Windows\Temporary Internet Files\Content.IE5\555RU943\MP9003905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8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a:t>
            </a:r>
            <a:endParaRPr lang="en-US" dirty="0"/>
          </a:p>
        </p:txBody>
      </p:sp>
      <p:sp>
        <p:nvSpPr>
          <p:cNvPr id="3" name="Content Placeholder 2"/>
          <p:cNvSpPr>
            <a:spLocks noGrp="1"/>
          </p:cNvSpPr>
          <p:nvPr>
            <p:ph sz="quarter" idx="1"/>
          </p:nvPr>
        </p:nvSpPr>
        <p:spPr/>
        <p:txBody>
          <a:bodyPr/>
          <a:lstStyle/>
          <a:p>
            <a:r>
              <a:rPr lang="en-US" dirty="0" smtClean="0"/>
              <a:t>What are some benefits of using email over regular mail (post)?</a:t>
            </a:r>
          </a:p>
          <a:p>
            <a:endParaRPr lang="en-US" dirty="0"/>
          </a:p>
        </p:txBody>
      </p:sp>
    </p:spTree>
    <p:extLst>
      <p:ext uri="{BB962C8B-B14F-4D97-AF65-F5344CB8AC3E}">
        <p14:creationId xmlns:p14="http://schemas.microsoft.com/office/powerpoint/2010/main" val="334205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a:t>
            </a:r>
            <a:endParaRPr lang="en-US" dirty="0"/>
          </a:p>
        </p:txBody>
      </p:sp>
      <p:sp>
        <p:nvSpPr>
          <p:cNvPr id="3" name="Content Placeholder 2"/>
          <p:cNvSpPr>
            <a:spLocks noGrp="1"/>
          </p:cNvSpPr>
          <p:nvPr>
            <p:ph sz="quarter" idx="1"/>
          </p:nvPr>
        </p:nvSpPr>
        <p:spPr/>
        <p:txBody>
          <a:bodyPr/>
          <a:lstStyle/>
          <a:p>
            <a:r>
              <a:rPr lang="en-US" dirty="0" smtClean="0"/>
              <a:t>Email service </a:t>
            </a:r>
            <a:r>
              <a:rPr lang="en-US" dirty="0" smtClean="0"/>
              <a:t>providers</a:t>
            </a:r>
          </a:p>
          <a:p>
            <a:pPr lvl="1"/>
            <a:r>
              <a:rPr lang="en-US" dirty="0" smtClean="0"/>
              <a:t>We </a:t>
            </a:r>
            <a:r>
              <a:rPr lang="en-US" dirty="0" smtClean="0"/>
              <a:t>will use Gmail, why?</a:t>
            </a:r>
          </a:p>
          <a:p>
            <a:pPr lvl="2"/>
            <a:r>
              <a:rPr lang="en-US" dirty="0" smtClean="0"/>
              <a:t>Professional credibility </a:t>
            </a:r>
            <a:endParaRPr lang="en-US" dirty="0" smtClean="0"/>
          </a:p>
          <a:p>
            <a:r>
              <a:rPr lang="en-US" dirty="0"/>
              <a:t>Who already has a Gmail account?	</a:t>
            </a:r>
          </a:p>
          <a:p>
            <a:pPr lvl="2"/>
            <a:endParaRPr lang="en-US" dirty="0" smtClean="0"/>
          </a:p>
          <a:p>
            <a:pPr marL="685800" lvl="2" indent="0">
              <a:buNone/>
            </a:pPr>
            <a:endParaRPr lang="en-US" dirty="0"/>
          </a:p>
        </p:txBody>
      </p:sp>
    </p:spTree>
    <p:extLst>
      <p:ext uri="{BB962C8B-B14F-4D97-AF65-F5344CB8AC3E}">
        <p14:creationId xmlns:p14="http://schemas.microsoft.com/office/powerpoint/2010/main" val="2432559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an email address</a:t>
            </a:r>
            <a:endParaRPr lang="en-US" dirty="0"/>
          </a:p>
        </p:txBody>
      </p:sp>
      <p:sp>
        <p:nvSpPr>
          <p:cNvPr id="5" name="Content Placeholder 4"/>
          <p:cNvSpPr>
            <a:spLocks noGrp="1"/>
          </p:cNvSpPr>
          <p:nvPr>
            <p:ph sz="quarter" idx="1"/>
          </p:nvPr>
        </p:nvSpPr>
        <p:spPr>
          <a:xfrm>
            <a:off x="609600" y="2085436"/>
            <a:ext cx="7312152" cy="914400"/>
          </a:xfrm>
        </p:spPr>
        <p:txBody>
          <a:bodyPr>
            <a:noAutofit/>
          </a:bodyPr>
          <a:lstStyle/>
          <a:p>
            <a:pPr marL="0" indent="0" algn="ctr">
              <a:buNone/>
            </a:pPr>
            <a:r>
              <a:rPr lang="en-US" sz="4400" b="1" dirty="0" smtClean="0"/>
              <a:t>kelly.jackson@gmail.com</a:t>
            </a:r>
            <a:endParaRPr lang="en-US" sz="4400" b="1" dirty="0"/>
          </a:p>
        </p:txBody>
      </p:sp>
      <p:sp>
        <p:nvSpPr>
          <p:cNvPr id="6" name="Oval 5"/>
          <p:cNvSpPr/>
          <p:nvPr/>
        </p:nvSpPr>
        <p:spPr>
          <a:xfrm>
            <a:off x="4800600" y="1810110"/>
            <a:ext cx="26670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6324600" y="3429000"/>
            <a:ext cx="76200" cy="129540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5181600" y="4969450"/>
            <a:ext cx="2743200" cy="954107"/>
          </a:xfrm>
          <a:prstGeom prst="rect">
            <a:avLst/>
          </a:prstGeom>
          <a:noFill/>
        </p:spPr>
        <p:txBody>
          <a:bodyPr wrap="square" rtlCol="0">
            <a:spAutoFit/>
          </a:bodyPr>
          <a:lstStyle/>
          <a:p>
            <a:pPr algn="ctr"/>
            <a:r>
              <a:rPr lang="en-US" sz="2800" b="1" dirty="0" smtClean="0"/>
              <a:t>Email Service Provider </a:t>
            </a:r>
            <a:endParaRPr lang="en-US" sz="2800" b="1" dirty="0"/>
          </a:p>
        </p:txBody>
      </p:sp>
      <p:sp>
        <p:nvSpPr>
          <p:cNvPr id="11" name="Oval 10"/>
          <p:cNvSpPr/>
          <p:nvPr/>
        </p:nvSpPr>
        <p:spPr>
          <a:xfrm>
            <a:off x="4267200" y="2095860"/>
            <a:ext cx="685800" cy="8763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143000" y="1810110"/>
            <a:ext cx="3124200" cy="1447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622430" y="3429000"/>
            <a:ext cx="0" cy="1295400"/>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1138687" y="4756665"/>
            <a:ext cx="2743200" cy="523220"/>
          </a:xfrm>
          <a:prstGeom prst="rect">
            <a:avLst/>
          </a:prstGeom>
          <a:noFill/>
        </p:spPr>
        <p:txBody>
          <a:bodyPr wrap="square" rtlCol="0">
            <a:spAutoFit/>
          </a:bodyPr>
          <a:lstStyle/>
          <a:p>
            <a:pPr algn="ctr"/>
            <a:r>
              <a:rPr lang="en-US" sz="2800" b="1" dirty="0" smtClean="0"/>
              <a:t>Username </a:t>
            </a:r>
            <a:endParaRPr lang="en-US" sz="2800" b="1" dirty="0"/>
          </a:p>
        </p:txBody>
      </p:sp>
    </p:spTree>
    <p:extLst>
      <p:ext uri="{BB962C8B-B14F-4D97-AF65-F5344CB8AC3E}">
        <p14:creationId xmlns:p14="http://schemas.microsoft.com/office/powerpoint/2010/main" val="16049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animBg="1"/>
      <p:bldP spid="12"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Email</a:t>
            </a:r>
            <a:endParaRPr lang="en-US" dirty="0"/>
          </a:p>
        </p:txBody>
      </p:sp>
      <p:sp>
        <p:nvSpPr>
          <p:cNvPr id="3" name="Content Placeholder 2"/>
          <p:cNvSpPr>
            <a:spLocks noGrp="1"/>
          </p:cNvSpPr>
          <p:nvPr>
            <p:ph sz="quarter" idx="1"/>
          </p:nvPr>
        </p:nvSpPr>
        <p:spPr/>
        <p:txBody>
          <a:bodyPr/>
          <a:lstStyle/>
          <a:p>
            <a:r>
              <a:rPr lang="en-US" dirty="0" smtClean="0"/>
              <a:t>Email versus web </a:t>
            </a:r>
            <a:r>
              <a:rPr lang="en-US" dirty="0" smtClean="0"/>
              <a:t>addresses</a:t>
            </a:r>
          </a:p>
          <a:p>
            <a:pPr lvl="1"/>
            <a:r>
              <a:rPr lang="en-US" dirty="0" smtClean="0"/>
              <a:t>Email includes @ sign</a:t>
            </a:r>
          </a:p>
          <a:p>
            <a:pPr lvl="1"/>
            <a:r>
              <a:rPr lang="en-US" dirty="0" smtClean="0"/>
              <a:t>NEVER any spaces in either</a:t>
            </a:r>
            <a:endParaRPr lang="en-US" dirty="0" smtClean="0"/>
          </a:p>
          <a:p>
            <a:r>
              <a:rPr lang="en-US" dirty="0" smtClean="0"/>
              <a:t>Which of these is an email address? How do you know? </a:t>
            </a:r>
          </a:p>
          <a:p>
            <a:endParaRPr lang="en-US" dirty="0"/>
          </a:p>
        </p:txBody>
      </p:sp>
      <p:pic>
        <p:nvPicPr>
          <p:cNvPr id="7171" name="Picture 3" descr="C:\Users\knorman\AppData\Local\Microsoft\Windows\Temporary Internet Files\Content.IE5\Y2W4V0CQ\MP900321194[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483606" y="2046288"/>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764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an email address</a:t>
            </a:r>
            <a:endParaRPr lang="en-US" dirty="0"/>
          </a:p>
        </p:txBody>
      </p:sp>
      <p:sp>
        <p:nvSpPr>
          <p:cNvPr id="3" name="Content Placeholder 2"/>
          <p:cNvSpPr>
            <a:spLocks noGrp="1"/>
          </p:cNvSpPr>
          <p:nvPr>
            <p:ph sz="quarter" idx="1"/>
          </p:nvPr>
        </p:nvSpPr>
        <p:spPr/>
        <p:txBody>
          <a:bodyPr/>
          <a:lstStyle/>
          <a:p>
            <a:pPr marL="0" indent="0">
              <a:buNone/>
            </a:pPr>
            <a:r>
              <a:rPr lang="en-US" sz="4400" dirty="0"/>
              <a:t>j</a:t>
            </a:r>
            <a:r>
              <a:rPr lang="en-US" sz="4400" dirty="0" smtClean="0"/>
              <a:t>erryjohnsongmail.com</a:t>
            </a:r>
          </a:p>
          <a:p>
            <a:pPr marL="0" indent="0">
              <a:buNone/>
            </a:pPr>
            <a:endParaRPr lang="en-US" sz="3600" b="1" dirty="0" smtClean="0"/>
          </a:p>
          <a:p>
            <a:pPr marL="0" indent="0">
              <a:buNone/>
            </a:pPr>
            <a:r>
              <a:rPr lang="en-US" sz="4400" dirty="0" smtClean="0"/>
              <a:t>computerliteracy@mnliteracy.org</a:t>
            </a:r>
            <a:endParaRPr lang="en-US" sz="3600" dirty="0"/>
          </a:p>
        </p:txBody>
      </p:sp>
    </p:spTree>
    <p:extLst>
      <p:ext uri="{BB962C8B-B14F-4D97-AF65-F5344CB8AC3E}">
        <p14:creationId xmlns:p14="http://schemas.microsoft.com/office/powerpoint/2010/main" val="1272598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Username Rules </a:t>
            </a:r>
            <a:endParaRPr lang="en-US" dirty="0"/>
          </a:p>
        </p:txBody>
      </p:sp>
      <p:sp>
        <p:nvSpPr>
          <p:cNvPr id="3" name="Content Placeholder 2"/>
          <p:cNvSpPr>
            <a:spLocks noGrp="1"/>
          </p:cNvSpPr>
          <p:nvPr>
            <p:ph sz="quarter" idx="1"/>
          </p:nvPr>
        </p:nvSpPr>
        <p:spPr/>
        <p:txBody>
          <a:bodyPr/>
          <a:lstStyle/>
          <a:p>
            <a:r>
              <a:rPr lang="en-US" dirty="0" smtClean="0"/>
              <a:t>Usernames can tell people a lot about </a:t>
            </a:r>
            <a:r>
              <a:rPr lang="en-US" dirty="0" smtClean="0"/>
              <a:t>you</a:t>
            </a:r>
          </a:p>
          <a:p>
            <a:pPr lvl="1"/>
            <a:r>
              <a:rPr lang="en-US" dirty="0" smtClean="0"/>
              <a:t>Identify who you are-form of your name</a:t>
            </a:r>
          </a:p>
          <a:p>
            <a:pPr lvl="1"/>
            <a:r>
              <a:rPr lang="en-US" dirty="0" smtClean="0"/>
              <a:t>NO informal self descriptions</a:t>
            </a:r>
          </a:p>
          <a:p>
            <a:pPr lvl="2"/>
            <a:r>
              <a:rPr lang="en-US" dirty="0" smtClean="0"/>
              <a:t>IE: talltimmy05, </a:t>
            </a:r>
            <a:r>
              <a:rPr lang="en-US" dirty="0" err="1" smtClean="0"/>
              <a:t>catlover</a:t>
            </a:r>
            <a:r>
              <a:rPr lang="en-US" dirty="0" smtClean="0"/>
              <a:t>, </a:t>
            </a:r>
            <a:r>
              <a:rPr lang="en-US" dirty="0" err="1" smtClean="0"/>
              <a:t>sexysandy</a:t>
            </a:r>
            <a:endParaRPr lang="en-US" dirty="0" smtClean="0"/>
          </a:p>
          <a:p>
            <a:pPr lvl="1"/>
            <a:r>
              <a:rPr lang="en-US" dirty="0" smtClean="0"/>
              <a:t>Keep it simple</a:t>
            </a:r>
          </a:p>
          <a:p>
            <a:pPr lvl="1"/>
            <a:r>
              <a:rPr lang="en-US" dirty="0" smtClean="0"/>
              <a:t>Numbers are okay, other non-letter characters should be avoided</a:t>
            </a:r>
          </a:p>
          <a:p>
            <a:pPr lvl="1"/>
            <a:r>
              <a:rPr lang="en-US" dirty="0" smtClean="0"/>
              <a:t>Do not use private information</a:t>
            </a:r>
          </a:p>
          <a:p>
            <a:pPr lvl="2"/>
            <a:r>
              <a:rPr lang="en-US" dirty="0" smtClean="0"/>
              <a:t>Social security numbers, bank account</a:t>
            </a:r>
            <a:endParaRPr lang="en-US" dirty="0"/>
          </a:p>
          <a:p>
            <a:pPr marL="685800" lvl="2" indent="0">
              <a:buNone/>
            </a:pPr>
            <a:endParaRPr lang="en-US" dirty="0" smtClean="0"/>
          </a:p>
          <a:p>
            <a:endParaRPr lang="en-US" dirty="0"/>
          </a:p>
        </p:txBody>
      </p:sp>
    </p:spTree>
    <p:extLst>
      <p:ext uri="{BB962C8B-B14F-4D97-AF65-F5344CB8AC3E}">
        <p14:creationId xmlns:p14="http://schemas.microsoft.com/office/powerpoint/2010/main" val="231386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486400"/>
            <a:ext cx="7315200" cy="1371600"/>
          </a:xfrm>
        </p:spPr>
        <p:txBody>
          <a:bodyPr>
            <a:normAutofit/>
          </a:bodyPr>
          <a:lstStyle/>
          <a:p>
            <a:r>
              <a:rPr lang="en-US" sz="2000" b="1" dirty="0" smtClean="0"/>
              <a:t>The parts of the computer that you can physically touch. </a:t>
            </a:r>
          </a:p>
          <a:p>
            <a:r>
              <a:rPr lang="en-US" sz="2000" b="1" dirty="0" smtClean="0"/>
              <a:t>We will only be going over the parts of the computer that are relevant to this class. </a:t>
            </a:r>
            <a:endParaRPr lang="en-US" sz="2000" b="1" dirty="0"/>
          </a:p>
        </p:txBody>
      </p:sp>
      <p:sp>
        <p:nvSpPr>
          <p:cNvPr id="4" name="Title 3"/>
          <p:cNvSpPr>
            <a:spLocks noGrp="1"/>
          </p:cNvSpPr>
          <p:nvPr>
            <p:ph type="title"/>
          </p:nvPr>
        </p:nvSpPr>
        <p:spPr/>
        <p:txBody>
          <a:bodyPr>
            <a:noAutofit/>
          </a:bodyPr>
          <a:lstStyle/>
          <a:p>
            <a:r>
              <a:rPr lang="en-US" sz="4400" b="1" dirty="0" smtClean="0"/>
              <a:t>Hardware </a:t>
            </a:r>
            <a:endParaRPr lang="en-US" sz="4400" b="1"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9876" b="19876"/>
          <a:stretch>
            <a:fillRect/>
          </a:stretch>
        </p:blipFill>
        <p:spPr>
          <a:xfrm>
            <a:off x="1560576" y="37381"/>
            <a:ext cx="7583424" cy="4568952"/>
          </a:xfrm>
        </p:spPr>
      </p:pic>
    </p:spTree>
    <p:extLst>
      <p:ext uri="{BB962C8B-B14F-4D97-AF65-F5344CB8AC3E}">
        <p14:creationId xmlns:p14="http://schemas.microsoft.com/office/powerpoint/2010/main" val="215685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Rules</a:t>
            </a:r>
            <a:endParaRPr lang="en-US" dirty="0"/>
          </a:p>
        </p:txBody>
      </p:sp>
      <p:sp>
        <p:nvSpPr>
          <p:cNvPr id="3" name="Content Placeholder 2"/>
          <p:cNvSpPr>
            <a:spLocks noGrp="1"/>
          </p:cNvSpPr>
          <p:nvPr>
            <p:ph sz="quarter" idx="1"/>
          </p:nvPr>
        </p:nvSpPr>
        <p:spPr>
          <a:xfrm>
            <a:off x="612648" y="1600200"/>
            <a:ext cx="8153400" cy="4572000"/>
          </a:xfrm>
        </p:spPr>
        <p:txBody>
          <a:bodyPr>
            <a:normAutofit/>
          </a:bodyPr>
          <a:lstStyle/>
          <a:p>
            <a:r>
              <a:rPr lang="en-US" dirty="0" smtClean="0"/>
              <a:t>Nothing too common</a:t>
            </a:r>
          </a:p>
          <a:p>
            <a:r>
              <a:rPr lang="en-US" dirty="0" smtClean="0"/>
              <a:t>Include 1 uppercase letter and one number</a:t>
            </a:r>
          </a:p>
          <a:p>
            <a:r>
              <a:rPr lang="en-US" dirty="0" smtClean="0"/>
              <a:t>Never the same as username</a:t>
            </a:r>
          </a:p>
          <a:p>
            <a:r>
              <a:rPr lang="en-US" dirty="0" smtClean="0"/>
              <a:t>At least 8 characters </a:t>
            </a:r>
          </a:p>
          <a:p>
            <a:r>
              <a:rPr lang="en-US" dirty="0" smtClean="0"/>
              <a:t>Avoid generic information about yourself </a:t>
            </a:r>
          </a:p>
          <a:p>
            <a:endParaRPr lang="en-US" dirty="0"/>
          </a:p>
        </p:txBody>
      </p:sp>
      <p:sp>
        <p:nvSpPr>
          <p:cNvPr id="5" name="Content Placeholder 2"/>
          <p:cNvSpPr txBox="1">
            <a:spLocks/>
          </p:cNvSpPr>
          <p:nvPr/>
        </p:nvSpPr>
        <p:spPr>
          <a:xfrm>
            <a:off x="457200" y="5257800"/>
            <a:ext cx="8153400" cy="129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dirty="0" smtClean="0"/>
              <a:t>Note: We will be going over Email safety at a later date. </a:t>
            </a:r>
            <a:endParaRPr lang="en-US" sz="3600" dirty="0"/>
          </a:p>
        </p:txBody>
      </p:sp>
    </p:spTree>
    <p:extLst>
      <p:ext uri="{BB962C8B-B14F-4D97-AF65-F5344CB8AC3E}">
        <p14:creationId xmlns:p14="http://schemas.microsoft.com/office/powerpoint/2010/main" val="191187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normAutofit fontScale="90000"/>
          </a:bodyPr>
          <a:lstStyle/>
          <a:p>
            <a:r>
              <a:rPr lang="en-US" b="1" dirty="0" smtClean="0"/>
              <a:t>Let’s open up an Internet Browser!</a:t>
            </a:r>
            <a:endParaRPr lang="en-US" b="1" dirty="0"/>
          </a:p>
        </p:txBody>
      </p:sp>
    </p:spTree>
    <p:extLst>
      <p:ext uri="{BB962C8B-B14F-4D97-AF65-F5344CB8AC3E}">
        <p14:creationId xmlns:p14="http://schemas.microsoft.com/office/powerpoint/2010/main" val="566061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Laptop </a:t>
            </a:r>
            <a:endParaRPr lang="en-US" sz="6000" dirty="0"/>
          </a:p>
        </p:txBody>
      </p:sp>
      <p:pic>
        <p:nvPicPr>
          <p:cNvPr id="1026" name="Picture 2" descr="C:\Users\knorman\AppData\Local\Microsoft\Windows\Temporary Internet Files\Content.IE5\5Z61ROD4\MP900442500[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67437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14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Mouse </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Navigates the </a:t>
            </a:r>
            <a:r>
              <a:rPr lang="en-US" b="1" dirty="0" smtClean="0"/>
              <a:t>cursor</a:t>
            </a:r>
            <a:r>
              <a:rPr lang="en-US" dirty="0" smtClean="0"/>
              <a:t> around the computer</a:t>
            </a:r>
          </a:p>
          <a:p>
            <a:r>
              <a:rPr lang="en-US" dirty="0" smtClean="0"/>
              <a:t>Two buttons and a scroll bar</a:t>
            </a:r>
          </a:p>
          <a:p>
            <a:r>
              <a:rPr lang="en-US" dirty="0" smtClean="0"/>
              <a:t>Click-left click</a:t>
            </a:r>
          </a:p>
          <a:p>
            <a:r>
              <a:rPr lang="en-US" dirty="0" smtClean="0"/>
              <a:t>Double-click</a:t>
            </a:r>
          </a:p>
          <a:p>
            <a:pPr lvl="1"/>
            <a:r>
              <a:rPr lang="en-US" dirty="0" smtClean="0"/>
              <a:t>Use left button</a:t>
            </a:r>
          </a:p>
          <a:p>
            <a:pPr lvl="1"/>
            <a:r>
              <a:rPr lang="en-US" dirty="0" smtClean="0"/>
              <a:t>Opens </a:t>
            </a:r>
            <a:r>
              <a:rPr lang="en-US" b="1" dirty="0" smtClean="0"/>
              <a:t>Programs </a:t>
            </a:r>
          </a:p>
          <a:p>
            <a:r>
              <a:rPr lang="en-US" dirty="0" smtClean="0"/>
              <a:t>Right-click</a:t>
            </a:r>
          </a:p>
          <a:p>
            <a:pPr lvl="1"/>
            <a:r>
              <a:rPr lang="en-US" dirty="0" smtClean="0"/>
              <a:t>Opens </a:t>
            </a:r>
            <a:r>
              <a:rPr lang="en-US" b="1" dirty="0" smtClean="0"/>
              <a:t>menus </a:t>
            </a:r>
          </a:p>
          <a:p>
            <a:endParaRPr lang="en-US" dirty="0"/>
          </a:p>
        </p:txBody>
      </p:sp>
      <p:pic>
        <p:nvPicPr>
          <p:cNvPr id="2051" name="Picture 3" descr="C:\Users\knorman\AppData\Local\Microsoft\Windows\Temporary Internet Files\Content.IE5\555RU943\MP900385193[1].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rot="702064">
            <a:off x="5155293" y="1589088"/>
            <a:ext cx="3265714" cy="45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30931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Cursors </a:t>
            </a:r>
            <a:endParaRPr lang="en-US" dirty="0"/>
          </a:p>
        </p:txBody>
      </p:sp>
      <p:pic>
        <p:nvPicPr>
          <p:cNvPr id="4" name="Picture 2"/>
          <p:cNvPicPr>
            <a:picLocks noGrp="1" noChangeAspect="1" noChangeArrowheads="1"/>
          </p:cNvPicPr>
          <p:nvPr>
            <p:ph sz="quarter" idx="1"/>
          </p:nvPr>
        </p:nvPicPr>
        <p:blipFill>
          <a:blip r:embed="rId3">
            <a:extLst/>
          </a:blip>
          <a:srcRect/>
          <a:stretch>
            <a:fillRect/>
          </a:stretch>
        </p:blipFill>
        <p:spPr bwMode="auto">
          <a:xfrm>
            <a:off x="1447800" y="1828800"/>
            <a:ext cx="6145301" cy="3017782"/>
          </a:xfrm>
          <a:prstGeom prst="rect">
            <a:avLst/>
          </a:prstGeom>
          <a:ln>
            <a:noFill/>
          </a:ln>
          <a:effectLst>
            <a:softEdge rad="112500"/>
          </a:effectLst>
          <a:extLst/>
        </p:spPr>
      </p:pic>
      <p:sp>
        <p:nvSpPr>
          <p:cNvPr id="5" name="TextBox 3"/>
          <p:cNvSpPr txBox="1">
            <a:spLocks noChangeArrowheads="1"/>
          </p:cNvSpPr>
          <p:nvPr/>
        </p:nvSpPr>
        <p:spPr bwMode="auto">
          <a:xfrm>
            <a:off x="1295400" y="488632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r>
              <a:rPr lang="en-US" sz="2800" b="1" dirty="0">
                <a:latin typeface="Arial" charset="0"/>
                <a:cs typeface="Arial" charset="0"/>
              </a:rPr>
              <a:t>Search </a:t>
            </a:r>
          </a:p>
        </p:txBody>
      </p:sp>
      <p:sp>
        <p:nvSpPr>
          <p:cNvPr id="6" name="Text Box 14"/>
          <p:cNvSpPr txBox="1">
            <a:spLocks noChangeArrowheads="1"/>
          </p:cNvSpPr>
          <p:nvPr/>
        </p:nvSpPr>
        <p:spPr bwMode="auto">
          <a:xfrm>
            <a:off x="2971800" y="4953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spcBef>
                <a:spcPct val="50000"/>
              </a:spcBef>
            </a:pPr>
            <a:r>
              <a:rPr lang="en-US" sz="2400" b="1" dirty="0">
                <a:latin typeface="Arial" charset="0"/>
              </a:rPr>
              <a:t>Loading </a:t>
            </a:r>
          </a:p>
        </p:txBody>
      </p:sp>
      <p:sp>
        <p:nvSpPr>
          <p:cNvPr id="7" name="Text Box 16"/>
          <p:cNvSpPr txBox="1">
            <a:spLocks noChangeArrowheads="1"/>
          </p:cNvSpPr>
          <p:nvPr/>
        </p:nvSpPr>
        <p:spPr bwMode="auto">
          <a:xfrm>
            <a:off x="4648200" y="4953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spcBef>
                <a:spcPct val="50000"/>
              </a:spcBef>
            </a:pPr>
            <a:r>
              <a:rPr lang="en-US" sz="2400" b="1" dirty="0">
                <a:latin typeface="Arial" charset="0"/>
              </a:rPr>
              <a:t>Edit </a:t>
            </a:r>
          </a:p>
        </p:txBody>
      </p:sp>
      <p:sp>
        <p:nvSpPr>
          <p:cNvPr id="8" name="Text Box 17"/>
          <p:cNvSpPr txBox="1">
            <a:spLocks noChangeArrowheads="1"/>
          </p:cNvSpPr>
          <p:nvPr/>
        </p:nvSpPr>
        <p:spPr bwMode="auto">
          <a:xfrm>
            <a:off x="5631611" y="4667762"/>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a:spcBef>
                <a:spcPct val="50000"/>
              </a:spcBef>
            </a:pPr>
            <a:r>
              <a:rPr lang="en-US" sz="2400" b="1" dirty="0">
                <a:latin typeface="Arial" charset="0"/>
              </a:rPr>
              <a:t>Cursor is over a hyperlink </a:t>
            </a:r>
          </a:p>
        </p:txBody>
      </p:sp>
    </p:spTree>
    <p:extLst>
      <p:ext uri="{BB962C8B-B14F-4D97-AF65-F5344CB8AC3E}">
        <p14:creationId xmlns:p14="http://schemas.microsoft.com/office/powerpoint/2010/main" val="35756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Headphones </a:t>
            </a:r>
            <a:endParaRPr lang="en-US" dirty="0"/>
          </a:p>
        </p:txBody>
      </p:sp>
      <p:sp>
        <p:nvSpPr>
          <p:cNvPr id="3" name="Content Placeholder 2"/>
          <p:cNvSpPr>
            <a:spLocks noGrp="1"/>
          </p:cNvSpPr>
          <p:nvPr>
            <p:ph sz="quarter" idx="1"/>
          </p:nvPr>
        </p:nvSpPr>
        <p:spPr/>
        <p:txBody>
          <a:bodyPr/>
          <a:lstStyle/>
          <a:p>
            <a:r>
              <a:rPr lang="en-US" dirty="0" smtClean="0"/>
              <a:t>For listening </a:t>
            </a:r>
          </a:p>
          <a:p>
            <a:r>
              <a:rPr lang="en-US" dirty="0" smtClean="0"/>
              <a:t>Where to plug in?</a:t>
            </a:r>
          </a:p>
          <a:p>
            <a:pPr lvl="1"/>
            <a:r>
              <a:rPr lang="en-US" dirty="0" smtClean="0"/>
              <a:t>Headphone </a:t>
            </a:r>
            <a:r>
              <a:rPr lang="en-US" b="1" dirty="0" smtClean="0"/>
              <a:t>jack</a:t>
            </a:r>
            <a:endParaRPr lang="en-US" b="1" dirty="0"/>
          </a:p>
        </p:txBody>
      </p:sp>
      <p:pic>
        <p:nvPicPr>
          <p:cNvPr id="8196" name="Picture 4" descr="C:\Users\knorman\AppData\Local\Microsoft\Windows\Temporary Internet Files\Content.IE5\555RU943\MP900422199[1].jp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4845050" y="1931988"/>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381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USB Drive </a:t>
            </a:r>
            <a:endParaRPr lang="en-US" dirty="0"/>
          </a:p>
        </p:txBody>
      </p:sp>
      <p:sp>
        <p:nvSpPr>
          <p:cNvPr id="4" name="Content Placeholder 3"/>
          <p:cNvSpPr>
            <a:spLocks noGrp="1"/>
          </p:cNvSpPr>
          <p:nvPr>
            <p:ph sz="quarter" idx="1"/>
          </p:nvPr>
        </p:nvSpPr>
        <p:spPr/>
        <p:txBody>
          <a:bodyPr>
            <a:normAutofit/>
          </a:bodyPr>
          <a:lstStyle/>
          <a:p>
            <a:r>
              <a:rPr lang="en-US" sz="3600" dirty="0" smtClean="0"/>
              <a:t>USB, Flash, Thumb</a:t>
            </a:r>
          </a:p>
          <a:p>
            <a:r>
              <a:rPr lang="en-US" sz="3600" dirty="0" smtClean="0"/>
              <a:t>Stores documents created </a:t>
            </a:r>
          </a:p>
          <a:p>
            <a:r>
              <a:rPr lang="en-US" sz="3600" dirty="0" smtClean="0"/>
              <a:t>USB Port </a:t>
            </a:r>
          </a:p>
          <a:p>
            <a:endParaRPr lang="en-US" sz="3600" dirty="0"/>
          </a:p>
        </p:txBody>
      </p:sp>
      <p:pic>
        <p:nvPicPr>
          <p:cNvPr id="6" name="Content Placeholder 5"/>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562600" y="1400180"/>
            <a:ext cx="2959035" cy="2959035"/>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43400"/>
            <a:ext cx="1928257" cy="229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56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The tools in the computer that allow you to do…stuff.</a:t>
            </a:r>
            <a:endParaRPr lang="en-US" dirty="0"/>
          </a:p>
        </p:txBody>
      </p:sp>
      <p:sp>
        <p:nvSpPr>
          <p:cNvPr id="4" name="Title 3"/>
          <p:cNvSpPr>
            <a:spLocks noGrp="1"/>
          </p:cNvSpPr>
          <p:nvPr>
            <p:ph type="title"/>
          </p:nvPr>
        </p:nvSpPr>
        <p:spPr/>
        <p:txBody>
          <a:bodyPr>
            <a:noAutofit/>
          </a:bodyPr>
          <a:lstStyle/>
          <a:p>
            <a:r>
              <a:rPr lang="en-US" sz="4800" b="1" dirty="0" smtClean="0"/>
              <a:t>Software </a:t>
            </a:r>
            <a:endParaRPr lang="en-US" sz="4800" b="1"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8233" b="18233"/>
          <a:stretch>
            <a:fillRect/>
          </a:stretch>
        </p:blipFill>
        <p:spPr>
          <a:xfrm>
            <a:off x="1559138" y="0"/>
            <a:ext cx="7583424" cy="4568952"/>
          </a:xfrm>
        </p:spPr>
      </p:pic>
    </p:spTree>
    <p:extLst>
      <p:ext uri="{BB962C8B-B14F-4D97-AF65-F5344CB8AC3E}">
        <p14:creationId xmlns:p14="http://schemas.microsoft.com/office/powerpoint/2010/main" val="592301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Browsers	</a:t>
            </a:r>
            <a:endParaRPr lang="en-US" dirty="0"/>
          </a:p>
        </p:txBody>
      </p:sp>
      <p:sp>
        <p:nvSpPr>
          <p:cNvPr id="3" name="Content Placeholder 2"/>
          <p:cNvSpPr>
            <a:spLocks noGrp="1"/>
          </p:cNvSpPr>
          <p:nvPr>
            <p:ph sz="quarter" idx="1"/>
          </p:nvPr>
        </p:nvSpPr>
        <p:spPr/>
        <p:txBody>
          <a:bodyPr/>
          <a:lstStyle/>
          <a:p>
            <a:r>
              <a:rPr lang="en-US" dirty="0"/>
              <a:t>A web browser is a software application for retrieving, presenting, and traversing information resources on the World Wide Web</a:t>
            </a:r>
            <a:r>
              <a:rPr lang="en-US" dirty="0" smtClean="0"/>
              <a:t>.</a:t>
            </a:r>
          </a:p>
          <a:p>
            <a:r>
              <a:rPr lang="en-US" dirty="0" smtClean="0"/>
              <a:t>You open a </a:t>
            </a:r>
            <a:r>
              <a:rPr lang="en-US" b="1" dirty="0" smtClean="0"/>
              <a:t>BROWSER </a:t>
            </a:r>
            <a:r>
              <a:rPr lang="en-US" dirty="0" smtClean="0"/>
              <a:t>to gain access to the </a:t>
            </a:r>
            <a:r>
              <a:rPr lang="en-US" b="1" dirty="0" smtClean="0"/>
              <a:t>INTERNET</a:t>
            </a:r>
            <a:endParaRPr lang="en-US" dirty="0" smtClean="0"/>
          </a:p>
          <a:p>
            <a:endParaRPr lang="en-US" dirty="0"/>
          </a:p>
        </p:txBody>
      </p:sp>
      <p:pic>
        <p:nvPicPr>
          <p:cNvPr id="5122" name="Picture 2" descr="http://www.toptenreviews.com/i/rev/site/cms/category_headers/55-h_mai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925" y="3733800"/>
            <a:ext cx="7162800" cy="323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28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290</TotalTime>
  <Words>926</Words>
  <Application>Microsoft Office PowerPoint</Application>
  <PresentationFormat>On-screen Show (4:3)</PresentationFormat>
  <Paragraphs>165</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Introduction to the Computer</vt:lpstr>
      <vt:lpstr>Hardware </vt:lpstr>
      <vt:lpstr>Laptop </vt:lpstr>
      <vt:lpstr>Mouse </vt:lpstr>
      <vt:lpstr>Cursors </vt:lpstr>
      <vt:lpstr>Headphones </vt:lpstr>
      <vt:lpstr>USB Drive </vt:lpstr>
      <vt:lpstr>Software </vt:lpstr>
      <vt:lpstr>Internet Browsers </vt:lpstr>
      <vt:lpstr>Microsoft Word </vt:lpstr>
      <vt:lpstr>Mavis Beacon </vt:lpstr>
      <vt:lpstr>What is Email?</vt:lpstr>
      <vt:lpstr>Email</vt:lpstr>
      <vt:lpstr>Email </vt:lpstr>
      <vt:lpstr>Email</vt:lpstr>
      <vt:lpstr>Parts of an email address</vt:lpstr>
      <vt:lpstr>Email</vt:lpstr>
      <vt:lpstr>Parts of an email address</vt:lpstr>
      <vt:lpstr>Username Rules </vt:lpstr>
      <vt:lpstr>Password Rules</vt:lpstr>
      <vt:lpstr>Let’s open up an Internet Browser!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Computer</dc:title>
  <dc:creator>Kayla Norman</dc:creator>
  <cp:lastModifiedBy>Kayla Norman</cp:lastModifiedBy>
  <cp:revision>12</cp:revision>
  <cp:lastPrinted>2013-07-18T15:45:12Z</cp:lastPrinted>
  <dcterms:created xsi:type="dcterms:W3CDTF">2013-05-30T19:44:49Z</dcterms:created>
  <dcterms:modified xsi:type="dcterms:W3CDTF">2013-07-18T16:21:12Z</dcterms:modified>
</cp:coreProperties>
</file>